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43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4" r:id="rId12"/>
    <p:sldId id="267" r:id="rId13"/>
    <p:sldId id="269" r:id="rId14"/>
    <p:sldId id="257" r:id="rId15"/>
    <p:sldId id="270" r:id="rId16"/>
    <p:sldId id="271" r:id="rId17"/>
    <p:sldId id="272" r:id="rId18"/>
    <p:sldId id="268" r:id="rId19"/>
    <p:sldId id="273" r:id="rId20"/>
    <p:sldId id="274" r:id="rId21"/>
    <p:sldId id="304" r:id="rId22"/>
    <p:sldId id="310" r:id="rId23"/>
    <p:sldId id="325" r:id="rId24"/>
    <p:sldId id="333" r:id="rId25"/>
    <p:sldId id="341" r:id="rId26"/>
    <p:sldId id="342" r:id="rId27"/>
    <p:sldId id="332" r:id="rId28"/>
    <p:sldId id="340" r:id="rId29"/>
    <p:sldId id="306" r:id="rId30"/>
    <p:sldId id="307" r:id="rId31"/>
    <p:sldId id="318" r:id="rId32"/>
    <p:sldId id="316" r:id="rId33"/>
    <p:sldId id="317" r:id="rId34"/>
    <p:sldId id="324" r:id="rId35"/>
    <p:sldId id="334" r:id="rId36"/>
    <p:sldId id="339" r:id="rId37"/>
    <p:sldId id="34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764D4C-ECF4-4F3E-BDE7-EF01D9A3D1E7}" type="doc">
      <dgm:prSet loTypeId="urn:microsoft.com/office/officeart/2005/8/layout/vList6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83C6DE0-7A2D-4EBF-ACFC-1CE1FDFC9E5E}">
      <dgm:prSet phldrT="[Text]"/>
      <dgm:spPr/>
      <dgm:t>
        <a:bodyPr/>
        <a:lstStyle/>
        <a:p>
          <a:r>
            <a:rPr lang="en-US" dirty="0"/>
            <a:t>11/1/2023</a:t>
          </a:r>
        </a:p>
      </dgm:t>
    </dgm:pt>
    <dgm:pt modelId="{10B59115-DA48-4205-AB8F-DCE7BA88CE59}" type="parTrans" cxnId="{8DF94912-592C-499D-A0F6-B4ADC1205232}">
      <dgm:prSet/>
      <dgm:spPr/>
      <dgm:t>
        <a:bodyPr/>
        <a:lstStyle/>
        <a:p>
          <a:endParaRPr lang="en-US"/>
        </a:p>
      </dgm:t>
    </dgm:pt>
    <dgm:pt modelId="{09A5E9BB-FA84-4533-AB32-EBE5ABE33ED6}" type="sibTrans" cxnId="{8DF94912-592C-499D-A0F6-B4ADC1205232}">
      <dgm:prSet/>
      <dgm:spPr/>
      <dgm:t>
        <a:bodyPr/>
        <a:lstStyle/>
        <a:p>
          <a:endParaRPr lang="en-US"/>
        </a:p>
      </dgm:t>
    </dgm:pt>
    <dgm:pt modelId="{BC2DFF58-F4D2-4957-B382-E7F73E4DFB20}">
      <dgm:prSet phldrT="[Text]"/>
      <dgm:spPr/>
      <dgm:t>
        <a:bodyPr/>
        <a:lstStyle/>
        <a:p>
          <a:r>
            <a:rPr lang="en-US" dirty="0"/>
            <a:t>Downtown RFQ Issued</a:t>
          </a:r>
        </a:p>
      </dgm:t>
    </dgm:pt>
    <dgm:pt modelId="{C0CB7EB1-E728-480A-A997-FAD26CAE3021}" type="parTrans" cxnId="{72E47EB5-663E-406E-9702-ED18813B8C64}">
      <dgm:prSet/>
      <dgm:spPr/>
      <dgm:t>
        <a:bodyPr/>
        <a:lstStyle/>
        <a:p>
          <a:endParaRPr lang="en-US"/>
        </a:p>
      </dgm:t>
    </dgm:pt>
    <dgm:pt modelId="{4742A959-8F1D-4889-BF47-CDBEA1D79A7E}" type="sibTrans" cxnId="{72E47EB5-663E-406E-9702-ED18813B8C64}">
      <dgm:prSet/>
      <dgm:spPr/>
      <dgm:t>
        <a:bodyPr/>
        <a:lstStyle/>
        <a:p>
          <a:endParaRPr lang="en-US"/>
        </a:p>
      </dgm:t>
    </dgm:pt>
    <dgm:pt modelId="{8106FCAA-D576-40D0-8727-6532D55D9AE5}">
      <dgm:prSet phldrT="[Text]"/>
      <dgm:spPr/>
      <dgm:t>
        <a:bodyPr/>
        <a:lstStyle/>
        <a:p>
          <a:r>
            <a:rPr lang="en-US" dirty="0"/>
            <a:t>11/30/2023</a:t>
          </a:r>
        </a:p>
      </dgm:t>
    </dgm:pt>
    <dgm:pt modelId="{07314E65-1B6C-491C-90B1-4EA7EA3465A6}" type="parTrans" cxnId="{445FDED8-221B-4FEA-82C4-CD5C6E234E0C}">
      <dgm:prSet/>
      <dgm:spPr/>
      <dgm:t>
        <a:bodyPr/>
        <a:lstStyle/>
        <a:p>
          <a:endParaRPr lang="en-US"/>
        </a:p>
      </dgm:t>
    </dgm:pt>
    <dgm:pt modelId="{36CA37C5-2601-49BC-BDA6-B0C2493BE85C}" type="sibTrans" cxnId="{445FDED8-221B-4FEA-82C4-CD5C6E234E0C}">
      <dgm:prSet/>
      <dgm:spPr/>
      <dgm:t>
        <a:bodyPr/>
        <a:lstStyle/>
        <a:p>
          <a:endParaRPr lang="en-US"/>
        </a:p>
      </dgm:t>
    </dgm:pt>
    <dgm:pt modelId="{F69F48F4-48CE-4E9A-B34F-B533E2C8A021}">
      <dgm:prSet phldrT="[Text]"/>
      <dgm:spPr/>
      <dgm:t>
        <a:bodyPr/>
        <a:lstStyle/>
        <a:p>
          <a:r>
            <a:rPr lang="en-US" dirty="0"/>
            <a:t>1/22/2024</a:t>
          </a:r>
        </a:p>
      </dgm:t>
    </dgm:pt>
    <dgm:pt modelId="{5DF65BEB-C3FB-4D8C-B275-A3AD86FD4A80}" type="parTrans" cxnId="{D772A7C6-A891-4ACD-8BA7-C39E5A378344}">
      <dgm:prSet/>
      <dgm:spPr/>
      <dgm:t>
        <a:bodyPr/>
        <a:lstStyle/>
        <a:p>
          <a:endParaRPr lang="en-US"/>
        </a:p>
      </dgm:t>
    </dgm:pt>
    <dgm:pt modelId="{4439B48C-4285-4662-97DE-9ABB67359351}" type="sibTrans" cxnId="{D772A7C6-A891-4ACD-8BA7-C39E5A378344}">
      <dgm:prSet/>
      <dgm:spPr/>
      <dgm:t>
        <a:bodyPr/>
        <a:lstStyle/>
        <a:p>
          <a:endParaRPr lang="en-US"/>
        </a:p>
      </dgm:t>
    </dgm:pt>
    <dgm:pt modelId="{4CE4D7A9-7BAC-4260-B1E5-D10E021F4BA3}">
      <dgm:prSet phldrT="[Text]"/>
      <dgm:spPr/>
      <dgm:t>
        <a:bodyPr/>
        <a:lstStyle/>
        <a:p>
          <a:r>
            <a:rPr lang="en-US" dirty="0"/>
            <a:t>12/21/2023</a:t>
          </a:r>
        </a:p>
      </dgm:t>
    </dgm:pt>
    <dgm:pt modelId="{F3FA39CE-B302-4747-B85B-645521861862}" type="parTrans" cxnId="{969CC833-B8EE-48CA-A486-EF644CFF0B4D}">
      <dgm:prSet/>
      <dgm:spPr/>
      <dgm:t>
        <a:bodyPr/>
        <a:lstStyle/>
        <a:p>
          <a:endParaRPr lang="en-US"/>
        </a:p>
      </dgm:t>
    </dgm:pt>
    <dgm:pt modelId="{17C2A557-80BC-49EA-92E8-2C3FF281A761}" type="sibTrans" cxnId="{969CC833-B8EE-48CA-A486-EF644CFF0B4D}">
      <dgm:prSet/>
      <dgm:spPr/>
      <dgm:t>
        <a:bodyPr/>
        <a:lstStyle/>
        <a:p>
          <a:endParaRPr lang="en-US"/>
        </a:p>
      </dgm:t>
    </dgm:pt>
    <dgm:pt modelId="{7DB99986-7BF3-420E-AAF6-7E75C36136C0}">
      <dgm:prSet phldrT="[Text]"/>
      <dgm:spPr/>
      <dgm:t>
        <a:bodyPr/>
        <a:lstStyle/>
        <a:p>
          <a:r>
            <a:rPr lang="en-US" dirty="0"/>
            <a:t>1/8/2024</a:t>
          </a:r>
        </a:p>
      </dgm:t>
    </dgm:pt>
    <dgm:pt modelId="{03D3CAFF-0AFA-4E29-AA02-9239B5423420}" type="parTrans" cxnId="{38949AAA-5176-4AA0-B552-81C0428D88DA}">
      <dgm:prSet/>
      <dgm:spPr/>
      <dgm:t>
        <a:bodyPr/>
        <a:lstStyle/>
        <a:p>
          <a:endParaRPr lang="en-US"/>
        </a:p>
      </dgm:t>
    </dgm:pt>
    <dgm:pt modelId="{A2F8240B-6E2E-4544-9FF0-678E40AD1422}" type="sibTrans" cxnId="{38949AAA-5176-4AA0-B552-81C0428D88DA}">
      <dgm:prSet/>
      <dgm:spPr/>
      <dgm:t>
        <a:bodyPr/>
        <a:lstStyle/>
        <a:p>
          <a:endParaRPr lang="en-US"/>
        </a:p>
      </dgm:t>
    </dgm:pt>
    <dgm:pt modelId="{2307316C-9153-4651-BF59-451F1440DCDC}">
      <dgm:prSet phldrT="[Text]"/>
      <dgm:spPr/>
      <dgm:t>
        <a:bodyPr/>
        <a:lstStyle/>
        <a:p>
          <a:r>
            <a:rPr lang="en-US" dirty="0"/>
            <a:t>March/April 2024</a:t>
          </a:r>
        </a:p>
      </dgm:t>
    </dgm:pt>
    <dgm:pt modelId="{1046569D-6D95-49BF-822E-61AA9F3F2ECF}" type="parTrans" cxnId="{12C2633C-277B-42F7-ABE1-C8850D77F834}">
      <dgm:prSet/>
      <dgm:spPr/>
      <dgm:t>
        <a:bodyPr/>
        <a:lstStyle/>
        <a:p>
          <a:endParaRPr lang="en-US"/>
        </a:p>
      </dgm:t>
    </dgm:pt>
    <dgm:pt modelId="{04B205C9-5AEF-44A8-ACC6-D2AAAF74B9DB}" type="sibTrans" cxnId="{12C2633C-277B-42F7-ABE1-C8850D77F834}">
      <dgm:prSet/>
      <dgm:spPr/>
      <dgm:t>
        <a:bodyPr/>
        <a:lstStyle/>
        <a:p>
          <a:endParaRPr lang="en-US"/>
        </a:p>
      </dgm:t>
    </dgm:pt>
    <dgm:pt modelId="{704304B5-05B5-45B3-B4AD-0C229AE1B27B}">
      <dgm:prSet phldrT="[Text]"/>
      <dgm:spPr/>
      <dgm:t>
        <a:bodyPr/>
        <a:lstStyle/>
        <a:p>
          <a:r>
            <a:rPr lang="en-US" dirty="0"/>
            <a:t>April/May 2024</a:t>
          </a:r>
        </a:p>
      </dgm:t>
    </dgm:pt>
    <dgm:pt modelId="{872B46DB-231B-4214-9DF6-237A0F07E36A}" type="parTrans" cxnId="{F88334DF-92C8-443F-8D68-FBD679DDA83C}">
      <dgm:prSet/>
      <dgm:spPr/>
      <dgm:t>
        <a:bodyPr/>
        <a:lstStyle/>
        <a:p>
          <a:endParaRPr lang="en-US"/>
        </a:p>
      </dgm:t>
    </dgm:pt>
    <dgm:pt modelId="{F19C3358-8193-4E76-ADE3-FB361B3947C5}" type="sibTrans" cxnId="{F88334DF-92C8-443F-8D68-FBD679DDA83C}">
      <dgm:prSet/>
      <dgm:spPr/>
      <dgm:t>
        <a:bodyPr/>
        <a:lstStyle/>
        <a:p>
          <a:endParaRPr lang="en-US"/>
        </a:p>
      </dgm:t>
    </dgm:pt>
    <dgm:pt modelId="{054A7E22-F31F-486A-BFDE-17674216D2C2}">
      <dgm:prSet phldrT="[Text]"/>
      <dgm:spPr/>
      <dgm:t>
        <a:bodyPr/>
        <a:lstStyle/>
        <a:p>
          <a:r>
            <a:rPr lang="en-US" dirty="0"/>
            <a:t>May/June 2024</a:t>
          </a:r>
        </a:p>
      </dgm:t>
    </dgm:pt>
    <dgm:pt modelId="{BF48359B-2ED5-49A1-AD61-4C11CA84AFFD}" type="parTrans" cxnId="{4BC7FA7B-8500-45DF-9DC2-D4F6AC3A1E76}">
      <dgm:prSet/>
      <dgm:spPr/>
      <dgm:t>
        <a:bodyPr/>
        <a:lstStyle/>
        <a:p>
          <a:endParaRPr lang="en-US"/>
        </a:p>
      </dgm:t>
    </dgm:pt>
    <dgm:pt modelId="{AD4FC84C-84E3-41D6-922A-8F9DBDA18499}" type="sibTrans" cxnId="{4BC7FA7B-8500-45DF-9DC2-D4F6AC3A1E76}">
      <dgm:prSet/>
      <dgm:spPr/>
      <dgm:t>
        <a:bodyPr/>
        <a:lstStyle/>
        <a:p>
          <a:endParaRPr lang="en-US"/>
        </a:p>
      </dgm:t>
    </dgm:pt>
    <dgm:pt modelId="{2D0C7711-618A-4E3B-88F8-AD6956CF27B0}">
      <dgm:prSet phldrT="[Text]"/>
      <dgm:spPr/>
      <dgm:t>
        <a:bodyPr/>
        <a:lstStyle/>
        <a:p>
          <a:r>
            <a:rPr lang="en-US" dirty="0"/>
            <a:t>On-site Mandatory Project Introduction Meeting</a:t>
          </a:r>
        </a:p>
      </dgm:t>
    </dgm:pt>
    <dgm:pt modelId="{83D1BC59-9618-45E2-9E81-C7AB34909444}" type="parTrans" cxnId="{71265FDD-6A43-4F3E-96A3-BEB2C6F4E1CD}">
      <dgm:prSet/>
      <dgm:spPr/>
      <dgm:t>
        <a:bodyPr/>
        <a:lstStyle/>
        <a:p>
          <a:endParaRPr lang="en-US"/>
        </a:p>
      </dgm:t>
    </dgm:pt>
    <dgm:pt modelId="{91341DFB-9EA2-485A-856D-B0A0C6B78A29}" type="sibTrans" cxnId="{71265FDD-6A43-4F3E-96A3-BEB2C6F4E1CD}">
      <dgm:prSet/>
      <dgm:spPr/>
      <dgm:t>
        <a:bodyPr/>
        <a:lstStyle/>
        <a:p>
          <a:endParaRPr lang="en-US"/>
        </a:p>
      </dgm:t>
    </dgm:pt>
    <dgm:pt modelId="{67445672-7AD9-4FE1-A286-0BF87B8DFB48}">
      <dgm:prSet phldrT="[Text]"/>
      <dgm:spPr/>
      <dgm:t>
        <a:bodyPr/>
        <a:lstStyle/>
        <a:p>
          <a:r>
            <a:rPr lang="en-US" dirty="0"/>
            <a:t>Deadline for RFQ Questions</a:t>
          </a:r>
        </a:p>
      </dgm:t>
    </dgm:pt>
    <dgm:pt modelId="{A101C8EB-E7BE-46B6-A90E-B9021DA9542A}" type="parTrans" cxnId="{E15404E1-2C80-4EA1-A427-02A684686CE8}">
      <dgm:prSet/>
      <dgm:spPr/>
      <dgm:t>
        <a:bodyPr/>
        <a:lstStyle/>
        <a:p>
          <a:endParaRPr lang="en-US"/>
        </a:p>
      </dgm:t>
    </dgm:pt>
    <dgm:pt modelId="{669853B3-EE35-4188-BEB1-4232DE0C6CAF}" type="sibTrans" cxnId="{E15404E1-2C80-4EA1-A427-02A684686CE8}">
      <dgm:prSet/>
      <dgm:spPr/>
      <dgm:t>
        <a:bodyPr/>
        <a:lstStyle/>
        <a:p>
          <a:endParaRPr lang="en-US"/>
        </a:p>
      </dgm:t>
    </dgm:pt>
    <dgm:pt modelId="{39B3C515-CA3F-4BD8-8A5F-E1DA054BEC2E}">
      <dgm:prSet phldrT="[Text]"/>
      <dgm:spPr/>
      <dgm:t>
        <a:bodyPr/>
        <a:lstStyle/>
        <a:p>
          <a:r>
            <a:rPr lang="en-US" dirty="0"/>
            <a:t>RFQ Questions Addendum Released</a:t>
          </a:r>
        </a:p>
      </dgm:t>
    </dgm:pt>
    <dgm:pt modelId="{089BE682-487E-456D-8612-497F9584A926}" type="parTrans" cxnId="{CC0B6E66-41BD-480D-8C1C-110A47619AC1}">
      <dgm:prSet/>
      <dgm:spPr/>
      <dgm:t>
        <a:bodyPr/>
        <a:lstStyle/>
        <a:p>
          <a:endParaRPr lang="en-US"/>
        </a:p>
      </dgm:t>
    </dgm:pt>
    <dgm:pt modelId="{7F318DD9-ACB0-4880-965F-03A02E1F427C}" type="sibTrans" cxnId="{CC0B6E66-41BD-480D-8C1C-110A47619AC1}">
      <dgm:prSet/>
      <dgm:spPr/>
      <dgm:t>
        <a:bodyPr/>
        <a:lstStyle/>
        <a:p>
          <a:endParaRPr lang="en-US"/>
        </a:p>
      </dgm:t>
    </dgm:pt>
    <dgm:pt modelId="{3245587F-5743-4327-BC0E-031159D67C3C}">
      <dgm:prSet phldrT="[Text]"/>
      <dgm:spPr/>
      <dgm:t>
        <a:bodyPr/>
        <a:lstStyle/>
        <a:p>
          <a:r>
            <a:rPr lang="en-US" dirty="0"/>
            <a:t>RFQ Closes</a:t>
          </a:r>
        </a:p>
      </dgm:t>
    </dgm:pt>
    <dgm:pt modelId="{CB2F067C-EC9A-46EC-8951-514B02505F61}" type="parTrans" cxnId="{B3880D12-FDB8-441F-A1D2-5EAD92493538}">
      <dgm:prSet/>
      <dgm:spPr/>
      <dgm:t>
        <a:bodyPr/>
        <a:lstStyle/>
        <a:p>
          <a:endParaRPr lang="en-US"/>
        </a:p>
      </dgm:t>
    </dgm:pt>
    <dgm:pt modelId="{65D1B506-6919-4BAB-93BA-B9BC808D5812}" type="sibTrans" cxnId="{B3880D12-FDB8-441F-A1D2-5EAD92493538}">
      <dgm:prSet/>
      <dgm:spPr/>
      <dgm:t>
        <a:bodyPr/>
        <a:lstStyle/>
        <a:p>
          <a:endParaRPr lang="en-US"/>
        </a:p>
      </dgm:t>
    </dgm:pt>
    <dgm:pt modelId="{A2995843-4581-4B3D-8982-7524CE7B16D3}">
      <dgm:prSet phldrT="[Text]"/>
      <dgm:spPr/>
      <dgm:t>
        <a:bodyPr/>
        <a:lstStyle/>
        <a:p>
          <a:r>
            <a:rPr lang="en-US" dirty="0"/>
            <a:t>Interviews with selected developers</a:t>
          </a:r>
        </a:p>
      </dgm:t>
    </dgm:pt>
    <dgm:pt modelId="{9087D04E-06EC-4E10-B2D4-F9CA914763D9}" type="parTrans" cxnId="{6CDF7328-D06B-420D-857D-D8FAF1667C24}">
      <dgm:prSet/>
      <dgm:spPr/>
      <dgm:t>
        <a:bodyPr/>
        <a:lstStyle/>
        <a:p>
          <a:endParaRPr lang="en-US"/>
        </a:p>
      </dgm:t>
    </dgm:pt>
    <dgm:pt modelId="{7916BE8F-E683-4BC1-BB03-8D71855212D6}" type="sibTrans" cxnId="{6CDF7328-D06B-420D-857D-D8FAF1667C24}">
      <dgm:prSet/>
      <dgm:spPr/>
      <dgm:t>
        <a:bodyPr/>
        <a:lstStyle/>
        <a:p>
          <a:endParaRPr lang="en-US"/>
        </a:p>
      </dgm:t>
    </dgm:pt>
    <dgm:pt modelId="{AEFD174D-2DE1-4CE4-914C-9803691B34E1}">
      <dgm:prSet phldrT="[Text]"/>
      <dgm:spPr/>
      <dgm:t>
        <a:bodyPr/>
        <a:lstStyle/>
        <a:p>
          <a:r>
            <a:rPr lang="en-US" dirty="0"/>
            <a:t>Site visits to developer project sites</a:t>
          </a:r>
        </a:p>
      </dgm:t>
    </dgm:pt>
    <dgm:pt modelId="{194627D1-390E-4C29-98CF-9E26241159C3}" type="parTrans" cxnId="{32447B2F-2BAE-4FD8-8088-ADBABB702DA7}">
      <dgm:prSet/>
      <dgm:spPr/>
      <dgm:t>
        <a:bodyPr/>
        <a:lstStyle/>
        <a:p>
          <a:endParaRPr lang="en-US"/>
        </a:p>
      </dgm:t>
    </dgm:pt>
    <dgm:pt modelId="{4D02B6E6-1372-48EC-ACAF-A01E33CFE95D}" type="sibTrans" cxnId="{32447B2F-2BAE-4FD8-8088-ADBABB702DA7}">
      <dgm:prSet/>
      <dgm:spPr/>
      <dgm:t>
        <a:bodyPr/>
        <a:lstStyle/>
        <a:p>
          <a:endParaRPr lang="en-US"/>
        </a:p>
      </dgm:t>
    </dgm:pt>
    <dgm:pt modelId="{D005E12A-26F3-4F14-976D-4BDB6975CF33}">
      <dgm:prSet phldrT="[Text]"/>
      <dgm:spPr/>
      <dgm:t>
        <a:bodyPr/>
        <a:lstStyle/>
        <a:p>
          <a:r>
            <a:rPr lang="en-US" dirty="0"/>
            <a:t>Potential selection of developer</a:t>
          </a:r>
        </a:p>
      </dgm:t>
    </dgm:pt>
    <dgm:pt modelId="{DFF6158E-A0E5-4AAA-94E1-D92BFA30FE1F}" type="parTrans" cxnId="{CF6FF2EE-C8C6-4215-9F8C-7AE2E801E187}">
      <dgm:prSet/>
      <dgm:spPr/>
      <dgm:t>
        <a:bodyPr/>
        <a:lstStyle/>
        <a:p>
          <a:endParaRPr lang="en-US"/>
        </a:p>
      </dgm:t>
    </dgm:pt>
    <dgm:pt modelId="{B0165210-6B0A-46BD-B922-5EB7CA2B7301}" type="sibTrans" cxnId="{CF6FF2EE-C8C6-4215-9F8C-7AE2E801E187}">
      <dgm:prSet/>
      <dgm:spPr/>
      <dgm:t>
        <a:bodyPr/>
        <a:lstStyle/>
        <a:p>
          <a:endParaRPr lang="en-US"/>
        </a:p>
      </dgm:t>
    </dgm:pt>
    <dgm:pt modelId="{FAC792E9-525F-4E8B-8B3A-C49E05A00153}">
      <dgm:prSet phldrT="[Text]"/>
      <dgm:spPr/>
      <dgm:t>
        <a:bodyPr/>
        <a:lstStyle/>
        <a:p>
          <a:r>
            <a:rPr lang="en-US" dirty="0"/>
            <a:t>January/February 2024</a:t>
          </a:r>
        </a:p>
      </dgm:t>
    </dgm:pt>
    <dgm:pt modelId="{109B35F8-4549-4F0D-9B2B-45983060DACC}" type="parTrans" cxnId="{51D5A16C-E3A7-4211-AE36-830E28296497}">
      <dgm:prSet/>
      <dgm:spPr/>
      <dgm:t>
        <a:bodyPr/>
        <a:lstStyle/>
        <a:p>
          <a:endParaRPr lang="en-US"/>
        </a:p>
      </dgm:t>
    </dgm:pt>
    <dgm:pt modelId="{DBC52043-D78A-480A-A364-F79654C5FAE7}" type="sibTrans" cxnId="{51D5A16C-E3A7-4211-AE36-830E28296497}">
      <dgm:prSet/>
      <dgm:spPr/>
      <dgm:t>
        <a:bodyPr/>
        <a:lstStyle/>
        <a:p>
          <a:endParaRPr lang="en-US"/>
        </a:p>
      </dgm:t>
    </dgm:pt>
    <dgm:pt modelId="{0157C508-21F7-4ECC-A63D-0634AAF0C6DD}">
      <dgm:prSet phldrT="[Text]"/>
      <dgm:spPr/>
      <dgm:t>
        <a:bodyPr/>
        <a:lstStyle/>
        <a:p>
          <a:r>
            <a:rPr lang="en-US" dirty="0"/>
            <a:t>City Review of Developer Qualifications</a:t>
          </a:r>
        </a:p>
      </dgm:t>
    </dgm:pt>
    <dgm:pt modelId="{EFED10E9-623D-4CB5-8E03-A783480AD7EE}" type="parTrans" cxnId="{4D117476-85EB-4BC5-8BE6-576AE36BD5F4}">
      <dgm:prSet/>
      <dgm:spPr/>
      <dgm:t>
        <a:bodyPr/>
        <a:lstStyle/>
        <a:p>
          <a:endParaRPr lang="en-US"/>
        </a:p>
      </dgm:t>
    </dgm:pt>
    <dgm:pt modelId="{0F5FB40F-33FC-48F4-93D9-2BE2BEAAC96D}" type="sibTrans" cxnId="{4D117476-85EB-4BC5-8BE6-576AE36BD5F4}">
      <dgm:prSet/>
      <dgm:spPr/>
      <dgm:t>
        <a:bodyPr/>
        <a:lstStyle/>
        <a:p>
          <a:endParaRPr lang="en-US"/>
        </a:p>
      </dgm:t>
    </dgm:pt>
    <dgm:pt modelId="{01D9F9F8-53C3-4ED9-8349-3A825B670CE4}" type="pres">
      <dgm:prSet presAssocID="{A5764D4C-ECF4-4F3E-BDE7-EF01D9A3D1E7}" presName="Name0" presStyleCnt="0">
        <dgm:presLayoutVars>
          <dgm:dir/>
          <dgm:animLvl val="lvl"/>
          <dgm:resizeHandles/>
        </dgm:presLayoutVars>
      </dgm:prSet>
      <dgm:spPr/>
    </dgm:pt>
    <dgm:pt modelId="{0818E6D1-4663-4A78-8D4A-CDF77B77AE88}" type="pres">
      <dgm:prSet presAssocID="{483C6DE0-7A2D-4EBF-ACFC-1CE1FDFC9E5E}" presName="linNode" presStyleCnt="0"/>
      <dgm:spPr/>
    </dgm:pt>
    <dgm:pt modelId="{67A0CF3F-F7C4-4B91-80D9-93B8F31CD173}" type="pres">
      <dgm:prSet presAssocID="{483C6DE0-7A2D-4EBF-ACFC-1CE1FDFC9E5E}" presName="parentShp" presStyleLbl="node1" presStyleIdx="0" presStyleCnt="9" custLinFactNeighborX="-9722" custLinFactNeighborY="4329">
        <dgm:presLayoutVars>
          <dgm:bulletEnabled val="1"/>
        </dgm:presLayoutVars>
      </dgm:prSet>
      <dgm:spPr/>
    </dgm:pt>
    <dgm:pt modelId="{3130115F-1402-4271-BAD7-83FCF8BED0BC}" type="pres">
      <dgm:prSet presAssocID="{483C6DE0-7A2D-4EBF-ACFC-1CE1FDFC9E5E}" presName="childShp" presStyleLbl="bgAccFollowNode1" presStyleIdx="0" presStyleCnt="9">
        <dgm:presLayoutVars>
          <dgm:bulletEnabled val="1"/>
        </dgm:presLayoutVars>
      </dgm:prSet>
      <dgm:spPr/>
    </dgm:pt>
    <dgm:pt modelId="{8E670C41-BF5B-4495-A68F-0FFF93535FD8}" type="pres">
      <dgm:prSet presAssocID="{09A5E9BB-FA84-4533-AB32-EBE5ABE33ED6}" presName="spacing" presStyleCnt="0"/>
      <dgm:spPr/>
    </dgm:pt>
    <dgm:pt modelId="{63277B62-C5F2-4FEE-9F19-34AD42EB5EDA}" type="pres">
      <dgm:prSet presAssocID="{8106FCAA-D576-40D0-8727-6532D55D9AE5}" presName="linNode" presStyleCnt="0"/>
      <dgm:spPr/>
    </dgm:pt>
    <dgm:pt modelId="{D2BC667C-A785-4AF9-A168-B5C5B515C989}" type="pres">
      <dgm:prSet presAssocID="{8106FCAA-D576-40D0-8727-6532D55D9AE5}" presName="parentShp" presStyleLbl="node1" presStyleIdx="1" presStyleCnt="9">
        <dgm:presLayoutVars>
          <dgm:bulletEnabled val="1"/>
        </dgm:presLayoutVars>
      </dgm:prSet>
      <dgm:spPr/>
    </dgm:pt>
    <dgm:pt modelId="{2F2EFC3F-6174-4D10-AFAA-2D418D7986BA}" type="pres">
      <dgm:prSet presAssocID="{8106FCAA-D576-40D0-8727-6532D55D9AE5}" presName="childShp" presStyleLbl="bgAccFollowNode1" presStyleIdx="1" presStyleCnt="9">
        <dgm:presLayoutVars>
          <dgm:bulletEnabled val="1"/>
        </dgm:presLayoutVars>
      </dgm:prSet>
      <dgm:spPr/>
    </dgm:pt>
    <dgm:pt modelId="{04A62464-3E48-4D37-9453-1EBFA8D68DBB}" type="pres">
      <dgm:prSet presAssocID="{36CA37C5-2601-49BC-BDA6-B0C2493BE85C}" presName="spacing" presStyleCnt="0"/>
      <dgm:spPr/>
    </dgm:pt>
    <dgm:pt modelId="{A3D35433-D572-49A1-A668-914072B27279}" type="pres">
      <dgm:prSet presAssocID="{4CE4D7A9-7BAC-4260-B1E5-D10E021F4BA3}" presName="linNode" presStyleCnt="0"/>
      <dgm:spPr/>
    </dgm:pt>
    <dgm:pt modelId="{7A82CA42-7465-4413-BA53-ACEB5823F3CF}" type="pres">
      <dgm:prSet presAssocID="{4CE4D7A9-7BAC-4260-B1E5-D10E021F4BA3}" presName="parentShp" presStyleLbl="node1" presStyleIdx="2" presStyleCnt="9">
        <dgm:presLayoutVars>
          <dgm:bulletEnabled val="1"/>
        </dgm:presLayoutVars>
      </dgm:prSet>
      <dgm:spPr/>
    </dgm:pt>
    <dgm:pt modelId="{A334766D-617B-4D9E-8C46-9716EFBDE014}" type="pres">
      <dgm:prSet presAssocID="{4CE4D7A9-7BAC-4260-B1E5-D10E021F4BA3}" presName="childShp" presStyleLbl="bgAccFollowNode1" presStyleIdx="2" presStyleCnt="9">
        <dgm:presLayoutVars>
          <dgm:bulletEnabled val="1"/>
        </dgm:presLayoutVars>
      </dgm:prSet>
      <dgm:spPr/>
    </dgm:pt>
    <dgm:pt modelId="{A358618C-DB54-4B96-B01D-137BB08BFE8A}" type="pres">
      <dgm:prSet presAssocID="{17C2A557-80BC-49EA-92E8-2C3FF281A761}" presName="spacing" presStyleCnt="0"/>
      <dgm:spPr/>
    </dgm:pt>
    <dgm:pt modelId="{131736F2-02B5-4657-B8CB-67748CBC59E6}" type="pres">
      <dgm:prSet presAssocID="{7DB99986-7BF3-420E-AAF6-7E75C36136C0}" presName="linNode" presStyleCnt="0"/>
      <dgm:spPr/>
    </dgm:pt>
    <dgm:pt modelId="{426F170D-F1D2-40EF-88FF-AD7CC1091200}" type="pres">
      <dgm:prSet presAssocID="{7DB99986-7BF3-420E-AAF6-7E75C36136C0}" presName="parentShp" presStyleLbl="node1" presStyleIdx="3" presStyleCnt="9">
        <dgm:presLayoutVars>
          <dgm:bulletEnabled val="1"/>
        </dgm:presLayoutVars>
      </dgm:prSet>
      <dgm:spPr/>
    </dgm:pt>
    <dgm:pt modelId="{72BF43BA-365F-4002-983E-476ED4BE7A16}" type="pres">
      <dgm:prSet presAssocID="{7DB99986-7BF3-420E-AAF6-7E75C36136C0}" presName="childShp" presStyleLbl="bgAccFollowNode1" presStyleIdx="3" presStyleCnt="9">
        <dgm:presLayoutVars>
          <dgm:bulletEnabled val="1"/>
        </dgm:presLayoutVars>
      </dgm:prSet>
      <dgm:spPr/>
    </dgm:pt>
    <dgm:pt modelId="{22411A2F-5F42-4961-812B-FF814EDDD60B}" type="pres">
      <dgm:prSet presAssocID="{A2F8240B-6E2E-4544-9FF0-678E40AD1422}" presName="spacing" presStyleCnt="0"/>
      <dgm:spPr/>
    </dgm:pt>
    <dgm:pt modelId="{5233F8E1-E5F7-44BC-B501-CEE4B4A7582D}" type="pres">
      <dgm:prSet presAssocID="{F69F48F4-48CE-4E9A-B34F-B533E2C8A021}" presName="linNode" presStyleCnt="0"/>
      <dgm:spPr/>
    </dgm:pt>
    <dgm:pt modelId="{9494C143-B232-4B50-B235-8D65F4F3D9EF}" type="pres">
      <dgm:prSet presAssocID="{F69F48F4-48CE-4E9A-B34F-B533E2C8A021}" presName="parentShp" presStyleLbl="node1" presStyleIdx="4" presStyleCnt="9">
        <dgm:presLayoutVars>
          <dgm:bulletEnabled val="1"/>
        </dgm:presLayoutVars>
      </dgm:prSet>
      <dgm:spPr/>
    </dgm:pt>
    <dgm:pt modelId="{95276D69-B004-4D6D-BA89-79A5B4A57300}" type="pres">
      <dgm:prSet presAssocID="{F69F48F4-48CE-4E9A-B34F-B533E2C8A021}" presName="childShp" presStyleLbl="bgAccFollowNode1" presStyleIdx="4" presStyleCnt="9">
        <dgm:presLayoutVars>
          <dgm:bulletEnabled val="1"/>
        </dgm:presLayoutVars>
      </dgm:prSet>
      <dgm:spPr/>
    </dgm:pt>
    <dgm:pt modelId="{18A71ADC-089B-428E-AD34-252DEDC7D752}" type="pres">
      <dgm:prSet presAssocID="{4439B48C-4285-4662-97DE-9ABB67359351}" presName="spacing" presStyleCnt="0"/>
      <dgm:spPr/>
    </dgm:pt>
    <dgm:pt modelId="{C1167B20-A2BA-4EF6-A067-48A2FE8C84DB}" type="pres">
      <dgm:prSet presAssocID="{FAC792E9-525F-4E8B-8B3A-C49E05A00153}" presName="linNode" presStyleCnt="0"/>
      <dgm:spPr/>
    </dgm:pt>
    <dgm:pt modelId="{0004B32F-E19A-4409-A634-6C38D10780F1}" type="pres">
      <dgm:prSet presAssocID="{FAC792E9-525F-4E8B-8B3A-C49E05A00153}" presName="parentShp" presStyleLbl="node1" presStyleIdx="5" presStyleCnt="9">
        <dgm:presLayoutVars>
          <dgm:bulletEnabled val="1"/>
        </dgm:presLayoutVars>
      </dgm:prSet>
      <dgm:spPr/>
    </dgm:pt>
    <dgm:pt modelId="{599C5C34-A771-4642-8505-D1ECAC8D7CA1}" type="pres">
      <dgm:prSet presAssocID="{FAC792E9-525F-4E8B-8B3A-C49E05A00153}" presName="childShp" presStyleLbl="bgAccFollowNode1" presStyleIdx="5" presStyleCnt="9">
        <dgm:presLayoutVars>
          <dgm:bulletEnabled val="1"/>
        </dgm:presLayoutVars>
      </dgm:prSet>
      <dgm:spPr/>
    </dgm:pt>
    <dgm:pt modelId="{B453C88F-3D64-4577-82A7-F79BEC2C37A4}" type="pres">
      <dgm:prSet presAssocID="{DBC52043-D78A-480A-A364-F79654C5FAE7}" presName="spacing" presStyleCnt="0"/>
      <dgm:spPr/>
    </dgm:pt>
    <dgm:pt modelId="{F0364D57-342C-4635-AE7F-3CEB2F349EE6}" type="pres">
      <dgm:prSet presAssocID="{2307316C-9153-4651-BF59-451F1440DCDC}" presName="linNode" presStyleCnt="0"/>
      <dgm:spPr/>
    </dgm:pt>
    <dgm:pt modelId="{5E4B8E7E-56ED-4504-A301-D05571AAE199}" type="pres">
      <dgm:prSet presAssocID="{2307316C-9153-4651-BF59-451F1440DCDC}" presName="parentShp" presStyleLbl="node1" presStyleIdx="6" presStyleCnt="9">
        <dgm:presLayoutVars>
          <dgm:bulletEnabled val="1"/>
        </dgm:presLayoutVars>
      </dgm:prSet>
      <dgm:spPr/>
    </dgm:pt>
    <dgm:pt modelId="{A11DFAB5-5F32-4BB4-8A0B-DCCD36943AF7}" type="pres">
      <dgm:prSet presAssocID="{2307316C-9153-4651-BF59-451F1440DCDC}" presName="childShp" presStyleLbl="bgAccFollowNode1" presStyleIdx="6" presStyleCnt="9">
        <dgm:presLayoutVars>
          <dgm:bulletEnabled val="1"/>
        </dgm:presLayoutVars>
      </dgm:prSet>
      <dgm:spPr/>
    </dgm:pt>
    <dgm:pt modelId="{FFFD8546-A79D-483B-85DD-5BAFC6E29BC3}" type="pres">
      <dgm:prSet presAssocID="{04B205C9-5AEF-44A8-ACC6-D2AAAF74B9DB}" presName="spacing" presStyleCnt="0"/>
      <dgm:spPr/>
    </dgm:pt>
    <dgm:pt modelId="{B2B69DDF-42E7-424E-B274-6ADE941920DC}" type="pres">
      <dgm:prSet presAssocID="{704304B5-05B5-45B3-B4AD-0C229AE1B27B}" presName="linNode" presStyleCnt="0"/>
      <dgm:spPr/>
    </dgm:pt>
    <dgm:pt modelId="{471AC4E1-8CF8-4FDF-84E3-C5D051658209}" type="pres">
      <dgm:prSet presAssocID="{704304B5-05B5-45B3-B4AD-0C229AE1B27B}" presName="parentShp" presStyleLbl="node1" presStyleIdx="7" presStyleCnt="9">
        <dgm:presLayoutVars>
          <dgm:bulletEnabled val="1"/>
        </dgm:presLayoutVars>
      </dgm:prSet>
      <dgm:spPr/>
    </dgm:pt>
    <dgm:pt modelId="{A0CE6748-58DA-47E9-824D-B25B9128C5AB}" type="pres">
      <dgm:prSet presAssocID="{704304B5-05B5-45B3-B4AD-0C229AE1B27B}" presName="childShp" presStyleLbl="bgAccFollowNode1" presStyleIdx="7" presStyleCnt="9">
        <dgm:presLayoutVars>
          <dgm:bulletEnabled val="1"/>
        </dgm:presLayoutVars>
      </dgm:prSet>
      <dgm:spPr/>
    </dgm:pt>
    <dgm:pt modelId="{29050826-9574-40C2-8A6B-7C0EC5E2BE0D}" type="pres">
      <dgm:prSet presAssocID="{F19C3358-8193-4E76-ADE3-FB361B3947C5}" presName="spacing" presStyleCnt="0"/>
      <dgm:spPr/>
    </dgm:pt>
    <dgm:pt modelId="{0B6E6A73-9BBB-49CE-8328-3BBCEAD1E3CD}" type="pres">
      <dgm:prSet presAssocID="{054A7E22-F31F-486A-BFDE-17674216D2C2}" presName="linNode" presStyleCnt="0"/>
      <dgm:spPr/>
    </dgm:pt>
    <dgm:pt modelId="{EA214707-AAB4-4764-8DA9-E26F9A418D36}" type="pres">
      <dgm:prSet presAssocID="{054A7E22-F31F-486A-BFDE-17674216D2C2}" presName="parentShp" presStyleLbl="node1" presStyleIdx="8" presStyleCnt="9">
        <dgm:presLayoutVars>
          <dgm:bulletEnabled val="1"/>
        </dgm:presLayoutVars>
      </dgm:prSet>
      <dgm:spPr/>
    </dgm:pt>
    <dgm:pt modelId="{CF246AA7-5441-43B6-902B-6AABED8F1EE8}" type="pres">
      <dgm:prSet presAssocID="{054A7E22-F31F-486A-BFDE-17674216D2C2}" presName="childShp" presStyleLbl="bgAccFollowNode1" presStyleIdx="8" presStyleCnt="9">
        <dgm:presLayoutVars>
          <dgm:bulletEnabled val="1"/>
        </dgm:presLayoutVars>
      </dgm:prSet>
      <dgm:spPr/>
    </dgm:pt>
  </dgm:ptLst>
  <dgm:cxnLst>
    <dgm:cxn modelId="{06579B0D-D43D-4D07-9FDD-31F13FF61E72}" type="presOf" srcId="{AEFD174D-2DE1-4CE4-914C-9803691B34E1}" destId="{A0CE6748-58DA-47E9-824D-B25B9128C5AB}" srcOrd="0" destOrd="0" presId="urn:microsoft.com/office/officeart/2005/8/layout/vList6"/>
    <dgm:cxn modelId="{B3880D12-FDB8-441F-A1D2-5EAD92493538}" srcId="{F69F48F4-48CE-4E9A-B34F-B533E2C8A021}" destId="{3245587F-5743-4327-BC0E-031159D67C3C}" srcOrd="0" destOrd="0" parTransId="{CB2F067C-EC9A-46EC-8951-514B02505F61}" sibTransId="{65D1B506-6919-4BAB-93BA-B9BC808D5812}"/>
    <dgm:cxn modelId="{8DF94912-592C-499D-A0F6-B4ADC1205232}" srcId="{A5764D4C-ECF4-4F3E-BDE7-EF01D9A3D1E7}" destId="{483C6DE0-7A2D-4EBF-ACFC-1CE1FDFC9E5E}" srcOrd="0" destOrd="0" parTransId="{10B59115-DA48-4205-AB8F-DCE7BA88CE59}" sibTransId="{09A5E9BB-FA84-4533-AB32-EBE5ABE33ED6}"/>
    <dgm:cxn modelId="{88977324-8DB5-4088-BF26-90F84C80C9E8}" type="presOf" srcId="{FAC792E9-525F-4E8B-8B3A-C49E05A00153}" destId="{0004B32F-E19A-4409-A634-6C38D10780F1}" srcOrd="0" destOrd="0" presId="urn:microsoft.com/office/officeart/2005/8/layout/vList6"/>
    <dgm:cxn modelId="{6CDF7328-D06B-420D-857D-D8FAF1667C24}" srcId="{2307316C-9153-4651-BF59-451F1440DCDC}" destId="{A2995843-4581-4B3D-8982-7524CE7B16D3}" srcOrd="0" destOrd="0" parTransId="{9087D04E-06EC-4E10-B2D4-F9CA914763D9}" sibTransId="{7916BE8F-E683-4BC1-BB03-8D71855212D6}"/>
    <dgm:cxn modelId="{0AE56D2E-B6BA-4A66-8DF8-7E30E70A0A3A}" type="presOf" srcId="{67445672-7AD9-4FE1-A286-0BF87B8DFB48}" destId="{A334766D-617B-4D9E-8C46-9716EFBDE014}" srcOrd="0" destOrd="0" presId="urn:microsoft.com/office/officeart/2005/8/layout/vList6"/>
    <dgm:cxn modelId="{32447B2F-2BAE-4FD8-8088-ADBABB702DA7}" srcId="{704304B5-05B5-45B3-B4AD-0C229AE1B27B}" destId="{AEFD174D-2DE1-4CE4-914C-9803691B34E1}" srcOrd="0" destOrd="0" parTransId="{194627D1-390E-4C29-98CF-9E26241159C3}" sibTransId="{4D02B6E6-1372-48EC-ACAF-A01E33CFE95D}"/>
    <dgm:cxn modelId="{969CC833-B8EE-48CA-A486-EF644CFF0B4D}" srcId="{A5764D4C-ECF4-4F3E-BDE7-EF01D9A3D1E7}" destId="{4CE4D7A9-7BAC-4260-B1E5-D10E021F4BA3}" srcOrd="2" destOrd="0" parTransId="{F3FA39CE-B302-4747-B85B-645521861862}" sibTransId="{17C2A557-80BC-49EA-92E8-2C3FF281A761}"/>
    <dgm:cxn modelId="{CF15D738-88FB-4BA2-89E0-4C7DA7E87A3F}" type="presOf" srcId="{704304B5-05B5-45B3-B4AD-0C229AE1B27B}" destId="{471AC4E1-8CF8-4FDF-84E3-C5D051658209}" srcOrd="0" destOrd="0" presId="urn:microsoft.com/office/officeart/2005/8/layout/vList6"/>
    <dgm:cxn modelId="{12C2633C-277B-42F7-ABE1-C8850D77F834}" srcId="{A5764D4C-ECF4-4F3E-BDE7-EF01D9A3D1E7}" destId="{2307316C-9153-4651-BF59-451F1440DCDC}" srcOrd="6" destOrd="0" parTransId="{1046569D-6D95-49BF-822E-61AA9F3F2ECF}" sibTransId="{04B205C9-5AEF-44A8-ACC6-D2AAAF74B9DB}"/>
    <dgm:cxn modelId="{34F7BD3C-65E0-4989-9C35-3059504226E7}" type="presOf" srcId="{F69F48F4-48CE-4E9A-B34F-B533E2C8A021}" destId="{9494C143-B232-4B50-B235-8D65F4F3D9EF}" srcOrd="0" destOrd="0" presId="urn:microsoft.com/office/officeart/2005/8/layout/vList6"/>
    <dgm:cxn modelId="{CC0B6E66-41BD-480D-8C1C-110A47619AC1}" srcId="{7DB99986-7BF3-420E-AAF6-7E75C36136C0}" destId="{39B3C515-CA3F-4BD8-8A5F-E1DA054BEC2E}" srcOrd="0" destOrd="0" parTransId="{089BE682-487E-456D-8612-497F9584A926}" sibTransId="{7F318DD9-ACB0-4880-965F-03A02E1F427C}"/>
    <dgm:cxn modelId="{51D5A16C-E3A7-4211-AE36-830E28296497}" srcId="{A5764D4C-ECF4-4F3E-BDE7-EF01D9A3D1E7}" destId="{FAC792E9-525F-4E8B-8B3A-C49E05A00153}" srcOrd="5" destOrd="0" parTransId="{109B35F8-4549-4F0D-9B2B-45983060DACC}" sibTransId="{DBC52043-D78A-480A-A364-F79654C5FAE7}"/>
    <dgm:cxn modelId="{CD113550-A45D-4993-9EB9-B2D7CB21CBAB}" type="presOf" srcId="{0157C508-21F7-4ECC-A63D-0634AAF0C6DD}" destId="{599C5C34-A771-4642-8505-D1ECAC8D7CA1}" srcOrd="0" destOrd="0" presId="urn:microsoft.com/office/officeart/2005/8/layout/vList6"/>
    <dgm:cxn modelId="{4D117476-85EB-4BC5-8BE6-576AE36BD5F4}" srcId="{FAC792E9-525F-4E8B-8B3A-C49E05A00153}" destId="{0157C508-21F7-4ECC-A63D-0634AAF0C6DD}" srcOrd="0" destOrd="0" parTransId="{EFED10E9-623D-4CB5-8E03-A783480AD7EE}" sibTransId="{0F5FB40F-33FC-48F4-93D9-2BE2BEAAC96D}"/>
    <dgm:cxn modelId="{4BC7FA7B-8500-45DF-9DC2-D4F6AC3A1E76}" srcId="{A5764D4C-ECF4-4F3E-BDE7-EF01D9A3D1E7}" destId="{054A7E22-F31F-486A-BFDE-17674216D2C2}" srcOrd="8" destOrd="0" parTransId="{BF48359B-2ED5-49A1-AD61-4C11CA84AFFD}" sibTransId="{AD4FC84C-84E3-41D6-922A-8F9DBDA18499}"/>
    <dgm:cxn modelId="{34C61F7F-9D24-4F49-9E27-D9C4E8FB2AB6}" type="presOf" srcId="{D005E12A-26F3-4F14-976D-4BDB6975CF33}" destId="{CF246AA7-5441-43B6-902B-6AABED8F1EE8}" srcOrd="0" destOrd="0" presId="urn:microsoft.com/office/officeart/2005/8/layout/vList6"/>
    <dgm:cxn modelId="{BE557F83-DE9C-4B16-A834-6F525FFE018D}" type="presOf" srcId="{483C6DE0-7A2D-4EBF-ACFC-1CE1FDFC9E5E}" destId="{67A0CF3F-F7C4-4B91-80D9-93B8F31CD173}" srcOrd="0" destOrd="0" presId="urn:microsoft.com/office/officeart/2005/8/layout/vList6"/>
    <dgm:cxn modelId="{7B6E448A-3E42-40ED-B85B-548781BD4C05}" type="presOf" srcId="{4CE4D7A9-7BAC-4260-B1E5-D10E021F4BA3}" destId="{7A82CA42-7465-4413-BA53-ACEB5823F3CF}" srcOrd="0" destOrd="0" presId="urn:microsoft.com/office/officeart/2005/8/layout/vList6"/>
    <dgm:cxn modelId="{9432E68E-75C0-44F0-928D-69EDBD10248D}" type="presOf" srcId="{2307316C-9153-4651-BF59-451F1440DCDC}" destId="{5E4B8E7E-56ED-4504-A301-D05571AAE199}" srcOrd="0" destOrd="0" presId="urn:microsoft.com/office/officeart/2005/8/layout/vList6"/>
    <dgm:cxn modelId="{14AE169C-C6CF-45C3-9A86-327B022C64B7}" type="presOf" srcId="{A2995843-4581-4B3D-8982-7524CE7B16D3}" destId="{A11DFAB5-5F32-4BB4-8A0B-DCCD36943AF7}" srcOrd="0" destOrd="0" presId="urn:microsoft.com/office/officeart/2005/8/layout/vList6"/>
    <dgm:cxn modelId="{0AD792A5-609D-4EDE-904D-8C88C68D504D}" type="presOf" srcId="{2D0C7711-618A-4E3B-88F8-AD6956CF27B0}" destId="{2F2EFC3F-6174-4D10-AFAA-2D418D7986BA}" srcOrd="0" destOrd="0" presId="urn:microsoft.com/office/officeart/2005/8/layout/vList6"/>
    <dgm:cxn modelId="{38949AAA-5176-4AA0-B552-81C0428D88DA}" srcId="{A5764D4C-ECF4-4F3E-BDE7-EF01D9A3D1E7}" destId="{7DB99986-7BF3-420E-AAF6-7E75C36136C0}" srcOrd="3" destOrd="0" parTransId="{03D3CAFF-0AFA-4E29-AA02-9239B5423420}" sibTransId="{A2F8240B-6E2E-4544-9FF0-678E40AD1422}"/>
    <dgm:cxn modelId="{19192AAD-1F34-4FD2-9C58-0BADBA7F5538}" type="presOf" srcId="{BC2DFF58-F4D2-4957-B382-E7F73E4DFB20}" destId="{3130115F-1402-4271-BAD7-83FCF8BED0BC}" srcOrd="0" destOrd="0" presId="urn:microsoft.com/office/officeart/2005/8/layout/vList6"/>
    <dgm:cxn modelId="{1FE5DCB2-4023-4007-94D1-6A91347EA632}" type="presOf" srcId="{39B3C515-CA3F-4BD8-8A5F-E1DA054BEC2E}" destId="{72BF43BA-365F-4002-983E-476ED4BE7A16}" srcOrd="0" destOrd="0" presId="urn:microsoft.com/office/officeart/2005/8/layout/vList6"/>
    <dgm:cxn modelId="{72E47EB5-663E-406E-9702-ED18813B8C64}" srcId="{483C6DE0-7A2D-4EBF-ACFC-1CE1FDFC9E5E}" destId="{BC2DFF58-F4D2-4957-B382-E7F73E4DFB20}" srcOrd="0" destOrd="0" parTransId="{C0CB7EB1-E728-480A-A997-FAD26CAE3021}" sibTransId="{4742A959-8F1D-4889-BF47-CDBEA1D79A7E}"/>
    <dgm:cxn modelId="{D481C1C3-73DF-4FE1-AF7A-6B2C7A312852}" type="presOf" srcId="{3245587F-5743-4327-BC0E-031159D67C3C}" destId="{95276D69-B004-4D6D-BA89-79A5B4A57300}" srcOrd="0" destOrd="0" presId="urn:microsoft.com/office/officeart/2005/8/layout/vList6"/>
    <dgm:cxn modelId="{D772A7C6-A891-4ACD-8BA7-C39E5A378344}" srcId="{A5764D4C-ECF4-4F3E-BDE7-EF01D9A3D1E7}" destId="{F69F48F4-48CE-4E9A-B34F-B533E2C8A021}" srcOrd="4" destOrd="0" parTransId="{5DF65BEB-C3FB-4D8C-B275-A3AD86FD4A80}" sibTransId="{4439B48C-4285-4662-97DE-9ABB67359351}"/>
    <dgm:cxn modelId="{8F57CED4-837F-478A-B2B8-CE7F5CE58599}" type="presOf" srcId="{A5764D4C-ECF4-4F3E-BDE7-EF01D9A3D1E7}" destId="{01D9F9F8-53C3-4ED9-8349-3A825B670CE4}" srcOrd="0" destOrd="0" presId="urn:microsoft.com/office/officeart/2005/8/layout/vList6"/>
    <dgm:cxn modelId="{445FDED8-221B-4FEA-82C4-CD5C6E234E0C}" srcId="{A5764D4C-ECF4-4F3E-BDE7-EF01D9A3D1E7}" destId="{8106FCAA-D576-40D0-8727-6532D55D9AE5}" srcOrd="1" destOrd="0" parTransId="{07314E65-1B6C-491C-90B1-4EA7EA3465A6}" sibTransId="{36CA37C5-2601-49BC-BDA6-B0C2493BE85C}"/>
    <dgm:cxn modelId="{71265FDD-6A43-4F3E-96A3-BEB2C6F4E1CD}" srcId="{8106FCAA-D576-40D0-8727-6532D55D9AE5}" destId="{2D0C7711-618A-4E3B-88F8-AD6956CF27B0}" srcOrd="0" destOrd="0" parTransId="{83D1BC59-9618-45E2-9E81-C7AB34909444}" sibTransId="{91341DFB-9EA2-485A-856D-B0A0C6B78A29}"/>
    <dgm:cxn modelId="{F88334DF-92C8-443F-8D68-FBD679DDA83C}" srcId="{A5764D4C-ECF4-4F3E-BDE7-EF01D9A3D1E7}" destId="{704304B5-05B5-45B3-B4AD-0C229AE1B27B}" srcOrd="7" destOrd="0" parTransId="{872B46DB-231B-4214-9DF6-237A0F07E36A}" sibTransId="{F19C3358-8193-4E76-ADE3-FB361B3947C5}"/>
    <dgm:cxn modelId="{E15404E1-2C80-4EA1-A427-02A684686CE8}" srcId="{4CE4D7A9-7BAC-4260-B1E5-D10E021F4BA3}" destId="{67445672-7AD9-4FE1-A286-0BF87B8DFB48}" srcOrd="0" destOrd="0" parTransId="{A101C8EB-E7BE-46B6-A90E-B9021DA9542A}" sibTransId="{669853B3-EE35-4188-BEB1-4232DE0C6CAF}"/>
    <dgm:cxn modelId="{B1DFB0E8-A462-4FD3-B19C-11B4F116A739}" type="presOf" srcId="{7DB99986-7BF3-420E-AAF6-7E75C36136C0}" destId="{426F170D-F1D2-40EF-88FF-AD7CC1091200}" srcOrd="0" destOrd="0" presId="urn:microsoft.com/office/officeart/2005/8/layout/vList6"/>
    <dgm:cxn modelId="{74C4EEEA-6D78-4D72-9CDF-3CDA9ED0AC48}" type="presOf" srcId="{8106FCAA-D576-40D0-8727-6532D55D9AE5}" destId="{D2BC667C-A785-4AF9-A168-B5C5B515C989}" srcOrd="0" destOrd="0" presId="urn:microsoft.com/office/officeart/2005/8/layout/vList6"/>
    <dgm:cxn modelId="{CF6FF2EE-C8C6-4215-9F8C-7AE2E801E187}" srcId="{054A7E22-F31F-486A-BFDE-17674216D2C2}" destId="{D005E12A-26F3-4F14-976D-4BDB6975CF33}" srcOrd="0" destOrd="0" parTransId="{DFF6158E-A0E5-4AAA-94E1-D92BFA30FE1F}" sibTransId="{B0165210-6B0A-46BD-B922-5EB7CA2B7301}"/>
    <dgm:cxn modelId="{2656BCF1-2422-4FD4-8121-774AE251B159}" type="presOf" srcId="{054A7E22-F31F-486A-BFDE-17674216D2C2}" destId="{EA214707-AAB4-4764-8DA9-E26F9A418D36}" srcOrd="0" destOrd="0" presId="urn:microsoft.com/office/officeart/2005/8/layout/vList6"/>
    <dgm:cxn modelId="{4BC4AA21-9144-4DFF-AAF8-DD5035F8AA4F}" type="presParOf" srcId="{01D9F9F8-53C3-4ED9-8349-3A825B670CE4}" destId="{0818E6D1-4663-4A78-8D4A-CDF77B77AE88}" srcOrd="0" destOrd="0" presId="urn:microsoft.com/office/officeart/2005/8/layout/vList6"/>
    <dgm:cxn modelId="{84809BA7-C56C-491F-A2F9-7EB8488499D6}" type="presParOf" srcId="{0818E6D1-4663-4A78-8D4A-CDF77B77AE88}" destId="{67A0CF3F-F7C4-4B91-80D9-93B8F31CD173}" srcOrd="0" destOrd="0" presId="urn:microsoft.com/office/officeart/2005/8/layout/vList6"/>
    <dgm:cxn modelId="{D4CA98ED-6477-41E7-867B-61EB941EC1C2}" type="presParOf" srcId="{0818E6D1-4663-4A78-8D4A-CDF77B77AE88}" destId="{3130115F-1402-4271-BAD7-83FCF8BED0BC}" srcOrd="1" destOrd="0" presId="urn:microsoft.com/office/officeart/2005/8/layout/vList6"/>
    <dgm:cxn modelId="{8DE62B5D-8174-456C-871F-E5D547D70B03}" type="presParOf" srcId="{01D9F9F8-53C3-4ED9-8349-3A825B670CE4}" destId="{8E670C41-BF5B-4495-A68F-0FFF93535FD8}" srcOrd="1" destOrd="0" presId="urn:microsoft.com/office/officeart/2005/8/layout/vList6"/>
    <dgm:cxn modelId="{3A604836-503E-43C7-9833-1E82D03CEFD8}" type="presParOf" srcId="{01D9F9F8-53C3-4ED9-8349-3A825B670CE4}" destId="{63277B62-C5F2-4FEE-9F19-34AD42EB5EDA}" srcOrd="2" destOrd="0" presId="urn:microsoft.com/office/officeart/2005/8/layout/vList6"/>
    <dgm:cxn modelId="{243639C8-FAA6-4469-9732-771D73E953D0}" type="presParOf" srcId="{63277B62-C5F2-4FEE-9F19-34AD42EB5EDA}" destId="{D2BC667C-A785-4AF9-A168-B5C5B515C989}" srcOrd="0" destOrd="0" presId="urn:microsoft.com/office/officeart/2005/8/layout/vList6"/>
    <dgm:cxn modelId="{4FEB8A39-E5CA-461E-801E-8C9900AB7AFA}" type="presParOf" srcId="{63277B62-C5F2-4FEE-9F19-34AD42EB5EDA}" destId="{2F2EFC3F-6174-4D10-AFAA-2D418D7986BA}" srcOrd="1" destOrd="0" presId="urn:microsoft.com/office/officeart/2005/8/layout/vList6"/>
    <dgm:cxn modelId="{6EF5B5CD-D45D-44BD-8FDD-28BB486B2F36}" type="presParOf" srcId="{01D9F9F8-53C3-4ED9-8349-3A825B670CE4}" destId="{04A62464-3E48-4D37-9453-1EBFA8D68DBB}" srcOrd="3" destOrd="0" presId="urn:microsoft.com/office/officeart/2005/8/layout/vList6"/>
    <dgm:cxn modelId="{3F5C6A3B-4B15-41BF-9F41-6BB31C396ED9}" type="presParOf" srcId="{01D9F9F8-53C3-4ED9-8349-3A825B670CE4}" destId="{A3D35433-D572-49A1-A668-914072B27279}" srcOrd="4" destOrd="0" presId="urn:microsoft.com/office/officeart/2005/8/layout/vList6"/>
    <dgm:cxn modelId="{379CCFD0-053F-4BC9-9B30-F3FE91734227}" type="presParOf" srcId="{A3D35433-D572-49A1-A668-914072B27279}" destId="{7A82CA42-7465-4413-BA53-ACEB5823F3CF}" srcOrd="0" destOrd="0" presId="urn:microsoft.com/office/officeart/2005/8/layout/vList6"/>
    <dgm:cxn modelId="{2BDE5BCA-2AB1-4727-8419-68FC001CCC44}" type="presParOf" srcId="{A3D35433-D572-49A1-A668-914072B27279}" destId="{A334766D-617B-4D9E-8C46-9716EFBDE014}" srcOrd="1" destOrd="0" presId="urn:microsoft.com/office/officeart/2005/8/layout/vList6"/>
    <dgm:cxn modelId="{9452E453-C4BC-4FB3-9C7A-1B4826D9DF2C}" type="presParOf" srcId="{01D9F9F8-53C3-4ED9-8349-3A825B670CE4}" destId="{A358618C-DB54-4B96-B01D-137BB08BFE8A}" srcOrd="5" destOrd="0" presId="urn:microsoft.com/office/officeart/2005/8/layout/vList6"/>
    <dgm:cxn modelId="{C6566792-530A-42F6-AB00-7C10E962FACD}" type="presParOf" srcId="{01D9F9F8-53C3-4ED9-8349-3A825B670CE4}" destId="{131736F2-02B5-4657-B8CB-67748CBC59E6}" srcOrd="6" destOrd="0" presId="urn:microsoft.com/office/officeart/2005/8/layout/vList6"/>
    <dgm:cxn modelId="{7798AC31-549D-4030-8712-4C4AC2D7A9DC}" type="presParOf" srcId="{131736F2-02B5-4657-B8CB-67748CBC59E6}" destId="{426F170D-F1D2-40EF-88FF-AD7CC1091200}" srcOrd="0" destOrd="0" presId="urn:microsoft.com/office/officeart/2005/8/layout/vList6"/>
    <dgm:cxn modelId="{FA656FB4-C983-4C8A-91A2-47AB3D3F7183}" type="presParOf" srcId="{131736F2-02B5-4657-B8CB-67748CBC59E6}" destId="{72BF43BA-365F-4002-983E-476ED4BE7A16}" srcOrd="1" destOrd="0" presId="urn:microsoft.com/office/officeart/2005/8/layout/vList6"/>
    <dgm:cxn modelId="{4F7BF7D0-EB7C-4AEE-9BEF-5A3C0C064175}" type="presParOf" srcId="{01D9F9F8-53C3-4ED9-8349-3A825B670CE4}" destId="{22411A2F-5F42-4961-812B-FF814EDDD60B}" srcOrd="7" destOrd="0" presId="urn:microsoft.com/office/officeart/2005/8/layout/vList6"/>
    <dgm:cxn modelId="{2C75DBEF-0551-4CB0-9AA1-4653D9FD9311}" type="presParOf" srcId="{01D9F9F8-53C3-4ED9-8349-3A825B670CE4}" destId="{5233F8E1-E5F7-44BC-B501-CEE4B4A7582D}" srcOrd="8" destOrd="0" presId="urn:microsoft.com/office/officeart/2005/8/layout/vList6"/>
    <dgm:cxn modelId="{93B1994B-C7BB-4161-88B8-D86221D7D79E}" type="presParOf" srcId="{5233F8E1-E5F7-44BC-B501-CEE4B4A7582D}" destId="{9494C143-B232-4B50-B235-8D65F4F3D9EF}" srcOrd="0" destOrd="0" presId="urn:microsoft.com/office/officeart/2005/8/layout/vList6"/>
    <dgm:cxn modelId="{5AFEC0E9-CF2E-4399-9749-2A565A02BEFC}" type="presParOf" srcId="{5233F8E1-E5F7-44BC-B501-CEE4B4A7582D}" destId="{95276D69-B004-4D6D-BA89-79A5B4A57300}" srcOrd="1" destOrd="0" presId="urn:microsoft.com/office/officeart/2005/8/layout/vList6"/>
    <dgm:cxn modelId="{99CDC992-ACF1-49F3-AFDF-A74074B2E0E1}" type="presParOf" srcId="{01D9F9F8-53C3-4ED9-8349-3A825B670CE4}" destId="{18A71ADC-089B-428E-AD34-252DEDC7D752}" srcOrd="9" destOrd="0" presId="urn:microsoft.com/office/officeart/2005/8/layout/vList6"/>
    <dgm:cxn modelId="{DC07514E-B32A-449D-A7B9-DD4EC630297D}" type="presParOf" srcId="{01D9F9F8-53C3-4ED9-8349-3A825B670CE4}" destId="{C1167B20-A2BA-4EF6-A067-48A2FE8C84DB}" srcOrd="10" destOrd="0" presId="urn:microsoft.com/office/officeart/2005/8/layout/vList6"/>
    <dgm:cxn modelId="{5BF48735-6891-4B3D-8556-17093A348B4E}" type="presParOf" srcId="{C1167B20-A2BA-4EF6-A067-48A2FE8C84DB}" destId="{0004B32F-E19A-4409-A634-6C38D10780F1}" srcOrd="0" destOrd="0" presId="urn:microsoft.com/office/officeart/2005/8/layout/vList6"/>
    <dgm:cxn modelId="{6120D0F9-FF04-48E4-90E0-179A189480BF}" type="presParOf" srcId="{C1167B20-A2BA-4EF6-A067-48A2FE8C84DB}" destId="{599C5C34-A771-4642-8505-D1ECAC8D7CA1}" srcOrd="1" destOrd="0" presId="urn:microsoft.com/office/officeart/2005/8/layout/vList6"/>
    <dgm:cxn modelId="{8A4C6477-8028-49A2-AB09-42DEA986ACE2}" type="presParOf" srcId="{01D9F9F8-53C3-4ED9-8349-3A825B670CE4}" destId="{B453C88F-3D64-4577-82A7-F79BEC2C37A4}" srcOrd="11" destOrd="0" presId="urn:microsoft.com/office/officeart/2005/8/layout/vList6"/>
    <dgm:cxn modelId="{3591CD47-4A02-48E3-9D9E-D1275AEBAC28}" type="presParOf" srcId="{01D9F9F8-53C3-4ED9-8349-3A825B670CE4}" destId="{F0364D57-342C-4635-AE7F-3CEB2F349EE6}" srcOrd="12" destOrd="0" presId="urn:microsoft.com/office/officeart/2005/8/layout/vList6"/>
    <dgm:cxn modelId="{A1FF1127-F76F-4771-8DD6-0082B1DB5D57}" type="presParOf" srcId="{F0364D57-342C-4635-AE7F-3CEB2F349EE6}" destId="{5E4B8E7E-56ED-4504-A301-D05571AAE199}" srcOrd="0" destOrd="0" presId="urn:microsoft.com/office/officeart/2005/8/layout/vList6"/>
    <dgm:cxn modelId="{ABE434D6-8D13-4A3B-A06C-8C7FA265C195}" type="presParOf" srcId="{F0364D57-342C-4635-AE7F-3CEB2F349EE6}" destId="{A11DFAB5-5F32-4BB4-8A0B-DCCD36943AF7}" srcOrd="1" destOrd="0" presId="urn:microsoft.com/office/officeart/2005/8/layout/vList6"/>
    <dgm:cxn modelId="{A6B82A10-7984-43C9-AEF2-F218BC1CCBD9}" type="presParOf" srcId="{01D9F9F8-53C3-4ED9-8349-3A825B670CE4}" destId="{FFFD8546-A79D-483B-85DD-5BAFC6E29BC3}" srcOrd="13" destOrd="0" presId="urn:microsoft.com/office/officeart/2005/8/layout/vList6"/>
    <dgm:cxn modelId="{9EDD5F55-6428-4955-B002-4090020DB3D9}" type="presParOf" srcId="{01D9F9F8-53C3-4ED9-8349-3A825B670CE4}" destId="{B2B69DDF-42E7-424E-B274-6ADE941920DC}" srcOrd="14" destOrd="0" presId="urn:microsoft.com/office/officeart/2005/8/layout/vList6"/>
    <dgm:cxn modelId="{FA86C76C-D0D2-4B83-9B76-582F8B44AFF6}" type="presParOf" srcId="{B2B69DDF-42E7-424E-B274-6ADE941920DC}" destId="{471AC4E1-8CF8-4FDF-84E3-C5D051658209}" srcOrd="0" destOrd="0" presId="urn:microsoft.com/office/officeart/2005/8/layout/vList6"/>
    <dgm:cxn modelId="{7F6FFBEB-0FDB-4CF8-A1F9-3A39BC598EF0}" type="presParOf" srcId="{B2B69DDF-42E7-424E-B274-6ADE941920DC}" destId="{A0CE6748-58DA-47E9-824D-B25B9128C5AB}" srcOrd="1" destOrd="0" presId="urn:microsoft.com/office/officeart/2005/8/layout/vList6"/>
    <dgm:cxn modelId="{DB0AEFDA-331C-4622-A8B3-321D88D8F9B5}" type="presParOf" srcId="{01D9F9F8-53C3-4ED9-8349-3A825B670CE4}" destId="{29050826-9574-40C2-8A6B-7C0EC5E2BE0D}" srcOrd="15" destOrd="0" presId="urn:microsoft.com/office/officeart/2005/8/layout/vList6"/>
    <dgm:cxn modelId="{AFCA792E-BC61-47EF-94AA-51F267F542BD}" type="presParOf" srcId="{01D9F9F8-53C3-4ED9-8349-3A825B670CE4}" destId="{0B6E6A73-9BBB-49CE-8328-3BBCEAD1E3CD}" srcOrd="16" destOrd="0" presId="urn:microsoft.com/office/officeart/2005/8/layout/vList6"/>
    <dgm:cxn modelId="{576C6CA3-06D4-4705-A531-F6E5188D618B}" type="presParOf" srcId="{0B6E6A73-9BBB-49CE-8328-3BBCEAD1E3CD}" destId="{EA214707-AAB4-4764-8DA9-E26F9A418D36}" srcOrd="0" destOrd="0" presId="urn:microsoft.com/office/officeart/2005/8/layout/vList6"/>
    <dgm:cxn modelId="{62120C67-A710-404E-AB8A-DD4288B68345}" type="presParOf" srcId="{0B6E6A73-9BBB-49CE-8328-3BBCEAD1E3CD}" destId="{CF246AA7-5441-43B6-902B-6AABED8F1EE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30115F-1402-4271-BAD7-83FCF8BED0BC}">
      <dsp:nvSpPr>
        <dsp:cNvPr id="0" name=""/>
        <dsp:cNvSpPr/>
      </dsp:nvSpPr>
      <dsp:spPr>
        <a:xfrm>
          <a:off x="3657599" y="2999"/>
          <a:ext cx="5486400" cy="556632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Downtown RFQ Issued</a:t>
          </a:r>
        </a:p>
      </dsp:txBody>
      <dsp:txXfrm>
        <a:off x="3657599" y="72578"/>
        <a:ext cx="5277663" cy="417474"/>
      </dsp:txXfrm>
    </dsp:sp>
    <dsp:sp modelId="{67A0CF3F-F7C4-4B91-80D9-93B8F31CD173}">
      <dsp:nvSpPr>
        <dsp:cNvPr id="0" name=""/>
        <dsp:cNvSpPr/>
      </dsp:nvSpPr>
      <dsp:spPr>
        <a:xfrm>
          <a:off x="0" y="27096"/>
          <a:ext cx="3657600" cy="55663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11/1/2023</a:t>
          </a:r>
        </a:p>
      </dsp:txBody>
      <dsp:txXfrm>
        <a:off x="27173" y="54269"/>
        <a:ext cx="3603254" cy="502286"/>
      </dsp:txXfrm>
    </dsp:sp>
    <dsp:sp modelId="{2F2EFC3F-6174-4D10-AFAA-2D418D7986BA}">
      <dsp:nvSpPr>
        <dsp:cNvPr id="0" name=""/>
        <dsp:cNvSpPr/>
      </dsp:nvSpPr>
      <dsp:spPr>
        <a:xfrm>
          <a:off x="3657599" y="615295"/>
          <a:ext cx="5486400" cy="556632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253643"/>
            <a:satOff val="12500"/>
            <a:lumOff val="222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53643"/>
              <a:satOff val="12500"/>
              <a:lumOff val="2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On-site Mandatory Project Introduction Meeting</a:t>
          </a:r>
        </a:p>
      </dsp:txBody>
      <dsp:txXfrm>
        <a:off x="3657599" y="684874"/>
        <a:ext cx="5277663" cy="417474"/>
      </dsp:txXfrm>
    </dsp:sp>
    <dsp:sp modelId="{D2BC667C-A785-4AF9-A168-B5C5B515C989}">
      <dsp:nvSpPr>
        <dsp:cNvPr id="0" name=""/>
        <dsp:cNvSpPr/>
      </dsp:nvSpPr>
      <dsp:spPr>
        <a:xfrm>
          <a:off x="0" y="615295"/>
          <a:ext cx="3657600" cy="556632"/>
        </a:xfrm>
        <a:prstGeom prst="roundRect">
          <a:avLst/>
        </a:prstGeom>
        <a:solidFill>
          <a:schemeClr val="accent3">
            <a:hueOff val="338825"/>
            <a:satOff val="12500"/>
            <a:lumOff val="-18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11/30/2023</a:t>
          </a:r>
        </a:p>
      </dsp:txBody>
      <dsp:txXfrm>
        <a:off x="27173" y="642468"/>
        <a:ext cx="3603254" cy="502286"/>
      </dsp:txXfrm>
    </dsp:sp>
    <dsp:sp modelId="{A334766D-617B-4D9E-8C46-9716EFBDE014}">
      <dsp:nvSpPr>
        <dsp:cNvPr id="0" name=""/>
        <dsp:cNvSpPr/>
      </dsp:nvSpPr>
      <dsp:spPr>
        <a:xfrm>
          <a:off x="3657599" y="1227591"/>
          <a:ext cx="5486400" cy="556632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507285"/>
            <a:satOff val="25000"/>
            <a:lumOff val="445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507285"/>
              <a:satOff val="25000"/>
              <a:lumOff val="4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Deadline for RFQ Questions</a:t>
          </a:r>
        </a:p>
      </dsp:txBody>
      <dsp:txXfrm>
        <a:off x="3657599" y="1297170"/>
        <a:ext cx="5277663" cy="417474"/>
      </dsp:txXfrm>
    </dsp:sp>
    <dsp:sp modelId="{7A82CA42-7465-4413-BA53-ACEB5823F3CF}">
      <dsp:nvSpPr>
        <dsp:cNvPr id="0" name=""/>
        <dsp:cNvSpPr/>
      </dsp:nvSpPr>
      <dsp:spPr>
        <a:xfrm>
          <a:off x="0" y="1227591"/>
          <a:ext cx="3657600" cy="556632"/>
        </a:xfrm>
        <a:prstGeom prst="roundRect">
          <a:avLst/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12/21/2023</a:t>
          </a:r>
        </a:p>
      </dsp:txBody>
      <dsp:txXfrm>
        <a:off x="27173" y="1254764"/>
        <a:ext cx="3603254" cy="502286"/>
      </dsp:txXfrm>
    </dsp:sp>
    <dsp:sp modelId="{72BF43BA-365F-4002-983E-476ED4BE7A16}">
      <dsp:nvSpPr>
        <dsp:cNvPr id="0" name=""/>
        <dsp:cNvSpPr/>
      </dsp:nvSpPr>
      <dsp:spPr>
        <a:xfrm>
          <a:off x="3657599" y="1839887"/>
          <a:ext cx="5486400" cy="556632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760928"/>
            <a:satOff val="37500"/>
            <a:lumOff val="667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760928"/>
              <a:satOff val="37500"/>
              <a:lumOff val="6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RFQ Questions Addendum Released</a:t>
          </a:r>
        </a:p>
      </dsp:txBody>
      <dsp:txXfrm>
        <a:off x="3657599" y="1909466"/>
        <a:ext cx="5277663" cy="417474"/>
      </dsp:txXfrm>
    </dsp:sp>
    <dsp:sp modelId="{426F170D-F1D2-40EF-88FF-AD7CC1091200}">
      <dsp:nvSpPr>
        <dsp:cNvPr id="0" name=""/>
        <dsp:cNvSpPr/>
      </dsp:nvSpPr>
      <dsp:spPr>
        <a:xfrm>
          <a:off x="0" y="1839887"/>
          <a:ext cx="3657600" cy="556632"/>
        </a:xfrm>
        <a:prstGeom prst="roundRect">
          <a:avLst/>
        </a:prstGeom>
        <a:solidFill>
          <a:schemeClr val="accent3">
            <a:hueOff val="1016475"/>
            <a:satOff val="37500"/>
            <a:lumOff val="-55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1/8/2024</a:t>
          </a:r>
        </a:p>
      </dsp:txBody>
      <dsp:txXfrm>
        <a:off x="27173" y="1867060"/>
        <a:ext cx="3603254" cy="502286"/>
      </dsp:txXfrm>
    </dsp:sp>
    <dsp:sp modelId="{95276D69-B004-4D6D-BA89-79A5B4A57300}">
      <dsp:nvSpPr>
        <dsp:cNvPr id="0" name=""/>
        <dsp:cNvSpPr/>
      </dsp:nvSpPr>
      <dsp:spPr>
        <a:xfrm>
          <a:off x="3657599" y="2452183"/>
          <a:ext cx="5486400" cy="556632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1014570"/>
            <a:satOff val="50000"/>
            <a:lumOff val="89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014570"/>
              <a:satOff val="50000"/>
              <a:lumOff val="8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RFQ Closes</a:t>
          </a:r>
        </a:p>
      </dsp:txBody>
      <dsp:txXfrm>
        <a:off x="3657599" y="2521762"/>
        <a:ext cx="5277663" cy="417474"/>
      </dsp:txXfrm>
    </dsp:sp>
    <dsp:sp modelId="{9494C143-B232-4B50-B235-8D65F4F3D9EF}">
      <dsp:nvSpPr>
        <dsp:cNvPr id="0" name=""/>
        <dsp:cNvSpPr/>
      </dsp:nvSpPr>
      <dsp:spPr>
        <a:xfrm>
          <a:off x="0" y="2452183"/>
          <a:ext cx="3657600" cy="556632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1/22/2024</a:t>
          </a:r>
        </a:p>
      </dsp:txBody>
      <dsp:txXfrm>
        <a:off x="27173" y="2479356"/>
        <a:ext cx="3603254" cy="502286"/>
      </dsp:txXfrm>
    </dsp:sp>
    <dsp:sp modelId="{599C5C34-A771-4642-8505-D1ECAC8D7CA1}">
      <dsp:nvSpPr>
        <dsp:cNvPr id="0" name=""/>
        <dsp:cNvSpPr/>
      </dsp:nvSpPr>
      <dsp:spPr>
        <a:xfrm>
          <a:off x="3657599" y="3064479"/>
          <a:ext cx="5486400" cy="556632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1268213"/>
            <a:satOff val="62500"/>
            <a:lumOff val="1112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268213"/>
              <a:satOff val="62500"/>
              <a:lumOff val="11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City Review of Developer Qualifications</a:t>
          </a:r>
        </a:p>
      </dsp:txBody>
      <dsp:txXfrm>
        <a:off x="3657599" y="3134058"/>
        <a:ext cx="5277663" cy="417474"/>
      </dsp:txXfrm>
    </dsp:sp>
    <dsp:sp modelId="{0004B32F-E19A-4409-A634-6C38D10780F1}">
      <dsp:nvSpPr>
        <dsp:cNvPr id="0" name=""/>
        <dsp:cNvSpPr/>
      </dsp:nvSpPr>
      <dsp:spPr>
        <a:xfrm>
          <a:off x="0" y="3064479"/>
          <a:ext cx="3657600" cy="556632"/>
        </a:xfrm>
        <a:prstGeom prst="roundRect">
          <a:avLst/>
        </a:prstGeom>
        <a:solidFill>
          <a:schemeClr val="accent3">
            <a:hueOff val="1694124"/>
            <a:satOff val="62500"/>
            <a:lumOff val="-91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January/February 2024</a:t>
          </a:r>
        </a:p>
      </dsp:txBody>
      <dsp:txXfrm>
        <a:off x="27173" y="3091652"/>
        <a:ext cx="3603254" cy="502286"/>
      </dsp:txXfrm>
    </dsp:sp>
    <dsp:sp modelId="{A11DFAB5-5F32-4BB4-8A0B-DCCD36943AF7}">
      <dsp:nvSpPr>
        <dsp:cNvPr id="0" name=""/>
        <dsp:cNvSpPr/>
      </dsp:nvSpPr>
      <dsp:spPr>
        <a:xfrm>
          <a:off x="3657599" y="3676775"/>
          <a:ext cx="5486400" cy="556632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1521856"/>
            <a:satOff val="75000"/>
            <a:lumOff val="1334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521856"/>
              <a:satOff val="75000"/>
              <a:lumOff val="13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Interviews with selected developers</a:t>
          </a:r>
        </a:p>
      </dsp:txBody>
      <dsp:txXfrm>
        <a:off x="3657599" y="3746354"/>
        <a:ext cx="5277663" cy="417474"/>
      </dsp:txXfrm>
    </dsp:sp>
    <dsp:sp modelId="{5E4B8E7E-56ED-4504-A301-D05571AAE199}">
      <dsp:nvSpPr>
        <dsp:cNvPr id="0" name=""/>
        <dsp:cNvSpPr/>
      </dsp:nvSpPr>
      <dsp:spPr>
        <a:xfrm>
          <a:off x="0" y="3676775"/>
          <a:ext cx="3657600" cy="556632"/>
        </a:xfrm>
        <a:prstGeom prst="roundRect">
          <a:avLst/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March/April 2024</a:t>
          </a:r>
        </a:p>
      </dsp:txBody>
      <dsp:txXfrm>
        <a:off x="27173" y="3703948"/>
        <a:ext cx="3603254" cy="502286"/>
      </dsp:txXfrm>
    </dsp:sp>
    <dsp:sp modelId="{A0CE6748-58DA-47E9-824D-B25B9128C5AB}">
      <dsp:nvSpPr>
        <dsp:cNvPr id="0" name=""/>
        <dsp:cNvSpPr/>
      </dsp:nvSpPr>
      <dsp:spPr>
        <a:xfrm>
          <a:off x="3657599" y="4289071"/>
          <a:ext cx="5486400" cy="556632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1775498"/>
            <a:satOff val="87500"/>
            <a:lumOff val="1557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775498"/>
              <a:satOff val="87500"/>
              <a:lumOff val="15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Site visits to developer project sites</a:t>
          </a:r>
        </a:p>
      </dsp:txBody>
      <dsp:txXfrm>
        <a:off x="3657599" y="4358650"/>
        <a:ext cx="5277663" cy="417474"/>
      </dsp:txXfrm>
    </dsp:sp>
    <dsp:sp modelId="{471AC4E1-8CF8-4FDF-84E3-C5D051658209}">
      <dsp:nvSpPr>
        <dsp:cNvPr id="0" name=""/>
        <dsp:cNvSpPr/>
      </dsp:nvSpPr>
      <dsp:spPr>
        <a:xfrm>
          <a:off x="0" y="4289071"/>
          <a:ext cx="3657600" cy="556632"/>
        </a:xfrm>
        <a:prstGeom prst="roundRect">
          <a:avLst/>
        </a:prstGeom>
        <a:solidFill>
          <a:schemeClr val="accent3">
            <a:hueOff val="2371774"/>
            <a:satOff val="87500"/>
            <a:lumOff val="-128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April/May 2024</a:t>
          </a:r>
        </a:p>
      </dsp:txBody>
      <dsp:txXfrm>
        <a:off x="27173" y="4316244"/>
        <a:ext cx="3603254" cy="502286"/>
      </dsp:txXfrm>
    </dsp:sp>
    <dsp:sp modelId="{CF246AA7-5441-43B6-902B-6AABED8F1EE8}">
      <dsp:nvSpPr>
        <dsp:cNvPr id="0" name=""/>
        <dsp:cNvSpPr/>
      </dsp:nvSpPr>
      <dsp:spPr>
        <a:xfrm>
          <a:off x="3657599" y="4901367"/>
          <a:ext cx="5486400" cy="556632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Potential selection of developer</a:t>
          </a:r>
        </a:p>
      </dsp:txBody>
      <dsp:txXfrm>
        <a:off x="3657599" y="4970946"/>
        <a:ext cx="5277663" cy="417474"/>
      </dsp:txXfrm>
    </dsp:sp>
    <dsp:sp modelId="{EA214707-AAB4-4764-8DA9-E26F9A418D36}">
      <dsp:nvSpPr>
        <dsp:cNvPr id="0" name=""/>
        <dsp:cNvSpPr/>
      </dsp:nvSpPr>
      <dsp:spPr>
        <a:xfrm>
          <a:off x="0" y="4901367"/>
          <a:ext cx="3657600" cy="556632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May/June 2024</a:t>
          </a:r>
        </a:p>
      </dsp:txBody>
      <dsp:txXfrm>
        <a:off x="27173" y="4928540"/>
        <a:ext cx="3603254" cy="5022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53898B-EFC1-4967-99CE-6AD475FE1CC5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E31CE-6F8A-42D9-8CFD-FAFAEF877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19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Good evening.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46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46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17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40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5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33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18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688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14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4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04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49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30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68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80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51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12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F81E-02AF-87D6-8274-FCE4FCEEDC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5D1723-D550-F573-238E-858206C3B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50313-9042-7914-F9EC-209472DE0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C9FD-CEB2-4F3A-BB5B-224FAB1A1DE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52785-32B5-6207-0576-66D2EC688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D4720-1B84-F635-EF43-6A52B3C0D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6F98-50DB-4632-BBEA-5657E0283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6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B64BC-1DAD-9047-1242-260D042E1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484EA-87E9-FE16-FCD6-6A0C6E7002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18C3B-0D7B-A15E-CB57-4D12A838E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C9FD-CEB2-4F3A-BB5B-224FAB1A1DE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182E5-837C-E1F4-6B37-13997A5E2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2FDD7-495E-2C3D-F0F7-66998EC9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6F98-50DB-4632-BBEA-5657E0283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04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9E11CF-920E-EF4B-20F2-83A606B209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A2F8A0-1E25-D424-FF36-ADFCE64DAE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BC6A9-D2DA-96D7-1CF1-EC7A21F2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C9FD-CEB2-4F3A-BB5B-224FAB1A1DE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B959F-5A20-C06C-205D-4F7EE3515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FAA49-60A9-1864-0252-AD665CEE8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6F98-50DB-4632-BBEA-5657E0283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07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7A02C-E673-97AB-819B-641FD71F1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3126B-0E0A-EEAE-98F6-1306018A7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E0DC0-E21E-946C-8558-A24D6C3AB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C9FD-CEB2-4F3A-BB5B-224FAB1A1DE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4D49D-DFB2-2F49-6F80-11D1FCD15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ED853-4554-C30D-8594-7EBAFB942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6F98-50DB-4632-BBEA-5657E0283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04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E53A7-7710-FC4F-9AB3-8A9DA6C73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46F2F-A7DB-E0DF-3B30-FA040BA00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2A45F-DE46-47FF-2FAF-E80DC2FF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C9FD-CEB2-4F3A-BB5B-224FAB1A1DE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AA59D-8957-C85A-A151-4D2920C0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2581D-AE7E-2AB9-DCE6-9E6E41607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6F98-50DB-4632-BBEA-5657E0283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918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10625-B9F7-D917-D754-C33476F78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3F290-1236-D39F-23CF-83FC22031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E8342-78B8-D843-75FB-C54CAAF7E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A10391-AC73-7326-2CC8-22A925887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C9FD-CEB2-4F3A-BB5B-224FAB1A1DE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80AF2-ADAD-4B66-80F2-EEC729F63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8AA95-D737-A8C9-F703-2C013CD98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6F98-50DB-4632-BBEA-5657E0283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9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153A6-1615-355E-F314-4F81C240D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76E1F-A99F-1CBA-E069-D17A2542A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6D5AD-9C20-8340-6863-1CC8C92830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3268DB-5AEB-25AB-D83C-E9B3AD8D0D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383E99-08A2-C5F8-0EE3-EBC1F03CCF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957AAC-F943-FD16-4627-0773C752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C9FD-CEB2-4F3A-BB5B-224FAB1A1DE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3A5C3E-E63D-0062-B8EB-471D151DB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D6E47E-1AD7-3B57-80A4-ABC35A44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6F98-50DB-4632-BBEA-5657E0283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31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43394-C541-3F16-76C8-46DEC4F21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A2576B-4E2A-F94C-EC7C-7F718DB92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C9FD-CEB2-4F3A-BB5B-224FAB1A1DE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57CAFF-B3B9-C065-0AD6-41278A402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BA5E4B-14C6-3625-B79B-2A5626465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6F98-50DB-4632-BBEA-5657E0283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43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4A610C-C3DA-CDBD-1DEB-863D6894B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C9FD-CEB2-4F3A-BB5B-224FAB1A1DE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139801-A0C8-34F7-F36A-7D1488BFB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FA3C58-29B7-F908-DBB0-AF23FA283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6F98-50DB-4632-BBEA-5657E0283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60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2C3B6-2E5A-ACBF-6691-FF0E1BC76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1D4B4-D93B-CCF1-A46C-3279C6DE1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4D384-8A5D-01A0-9193-D01F6C8D4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3697C1-77D1-19C3-73C1-778E3903C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C9FD-CEB2-4F3A-BB5B-224FAB1A1DE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1966C8-B7BE-5B15-EE3D-B28CA16F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B704E-0B1E-2CB1-EB1F-35356D472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6F98-50DB-4632-BBEA-5657E0283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90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87520-E4F2-0552-2693-98F6B8DF2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78D4BF-D1DC-ECBE-A0B0-A073E141D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66AC3E-F936-723D-F84F-BAC43DCA6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6C3F9A-B06C-D7C6-D8CB-F2EB596C6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C9FD-CEB2-4F3A-BB5B-224FAB1A1DE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7F8887-8660-5733-8A3D-D768E6E3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22F2D-E993-C621-4205-D7860CB22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6F98-50DB-4632-BBEA-5657E0283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98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0F9868-3AFF-8A0B-FE08-D8D257B0E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B1B19-45EE-891E-7631-26FF64FF5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7A440-C202-E22D-BB67-FEBE46F8E3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FC9FD-CEB2-4F3A-BB5B-224FAB1A1DE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0ACFE-B765-E0F0-8EDD-E75702C93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B45F6-21C0-1123-3E67-61583F57B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76F98-50DB-4632-BBEA-5657E0283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79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maps/v5RvYJNkFrostDJN7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ikist.com/free-photo-xtxro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hyperlink" Target="https://openclipart.org/detail/100207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hyperlink" Target="https://openclipart.org/detail/100207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hyperlink" Target="https://openclipart.org/detail/100207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safety.fhwa.dot.gov/ped_bike/step/docs/TechSheet_RRFB_508compliant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hyperlink" Target="https://openclipart.org/detail/173138/car_topview" TargetMode="Externa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744C60-BDD8-615A-F3A0-F616484B0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2" y="640080"/>
            <a:ext cx="6251110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5400"/>
              <a:t>District 2 (L, M, R, W) Neighborhood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9A79AE-4530-B12F-E118-D10E612AA4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7760" y="4636008"/>
            <a:ext cx="6251111" cy="157276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Hosted by: Councilmember Emily Sanborn</a:t>
            </a:r>
          </a:p>
          <a:p>
            <a:pPr algn="l"/>
            <a:r>
              <a:rPr lang="en-US" dirty="0"/>
              <a:t>November 7, 2023</a:t>
            </a:r>
          </a:p>
        </p:txBody>
      </p:sp>
      <p:pic>
        <p:nvPicPr>
          <p:cNvPr id="5" name="Picture 4" descr="A map of a town&#10;&#10;Description automatically generated">
            <a:extLst>
              <a:ext uri="{FF2B5EF4-FFF2-40B4-BE49-F238E27FC236}">
                <a16:creationId xmlns:a16="http://schemas.microsoft.com/office/drawing/2014/main" id="{0FC55753-FC76-B099-0E9E-C3F5FCB959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5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99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507B67-99D4-5543-0EA0-EA554706C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241" y="0"/>
            <a:ext cx="10177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07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680BDE8-CBC8-B718-0351-39F36D085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0966" y="3428999"/>
            <a:ext cx="4805691" cy="838831"/>
          </a:xfrm>
        </p:spPr>
        <p:txBody>
          <a:bodyPr anchor="b">
            <a:normAutofit/>
          </a:bodyPr>
          <a:lstStyle/>
          <a:p>
            <a:pPr algn="l"/>
            <a:r>
              <a:rPr lang="en-US" sz="5400" dirty="0">
                <a:solidFill>
                  <a:schemeClr val="tx2"/>
                </a:solidFill>
              </a:rPr>
              <a:t>Questions?</a:t>
            </a:r>
          </a:p>
        </p:txBody>
      </p:sp>
      <p:pic>
        <p:nvPicPr>
          <p:cNvPr id="9" name="Graphic 8" descr="Question mark">
            <a:extLst>
              <a:ext uri="{FF2B5EF4-FFF2-40B4-BE49-F238E27FC236}">
                <a16:creationId xmlns:a16="http://schemas.microsoft.com/office/drawing/2014/main" id="{E4716BB3-3A61-FFC4-2D9A-4422132B6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5750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7DC0C71-0AE7-7E8F-E2D1-E940984FC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2" y="640080"/>
            <a:ext cx="6251110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5000"/>
              <a:t>Neighborhood Public Improvements</a:t>
            </a:r>
            <a:br>
              <a:rPr lang="en-US" sz="5000"/>
            </a:br>
            <a:r>
              <a:rPr lang="en-US" sz="5000"/>
              <a:t>L, M, R, W Neighborhoods (District 2)</a:t>
            </a:r>
          </a:p>
        </p:txBody>
      </p:sp>
      <p:pic>
        <p:nvPicPr>
          <p:cNvPr id="9" name="Picture 8" descr="Houses in a subdivision">
            <a:extLst>
              <a:ext uri="{FF2B5EF4-FFF2-40B4-BE49-F238E27FC236}">
                <a16:creationId xmlns:a16="http://schemas.microsoft.com/office/drawing/2014/main" id="{42DA57BB-EA75-87C0-9784-C85D1E1AFD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24" r="34044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6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55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8B86BE8-06DF-B5A6-E87B-F0814AE6A7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312016"/>
              </p:ext>
            </p:extLst>
          </p:nvPr>
        </p:nvGraphicFramePr>
        <p:xfrm>
          <a:off x="3105100" y="0"/>
          <a:ext cx="529872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169" imgH="7543800" progId="Acrobat.Document.DC">
                  <p:embed/>
                </p:oleObj>
              </mc:Choice>
              <mc:Fallback>
                <p:oleObj name="Acrobat Document" r:id="rId2" imgW="5829169" imgH="7543800" progId="Acrobat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8B86BE8-06DF-B5A6-E87B-F0814AE6A7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05100" y="0"/>
                        <a:ext cx="529872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CD19B84-BCE8-F90E-8AD1-75F42052E1DB}"/>
              </a:ext>
            </a:extLst>
          </p:cNvPr>
          <p:cNvSpPr/>
          <p:nvPr/>
        </p:nvSpPr>
        <p:spPr>
          <a:xfrm>
            <a:off x="301326" y="4886792"/>
            <a:ext cx="3970871" cy="19712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Projects happening throughout all of District 2:</a:t>
            </a:r>
          </a:p>
          <a:p>
            <a:r>
              <a:rPr lang="en-US" b="1" dirty="0"/>
              <a:t>-Water meter replacement project</a:t>
            </a:r>
          </a:p>
          <a:p>
            <a:r>
              <a:rPr lang="en-US" b="1" dirty="0"/>
              <a:t>-Parks and Recreation Master Plan</a:t>
            </a:r>
          </a:p>
          <a:p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C2E8BA-086C-B702-14B3-A618B99CD233}"/>
              </a:ext>
            </a:extLst>
          </p:cNvPr>
          <p:cNvSpPr/>
          <p:nvPr/>
        </p:nvSpPr>
        <p:spPr>
          <a:xfrm>
            <a:off x="7150308" y="193623"/>
            <a:ext cx="4904282" cy="22647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  <a:p>
            <a:r>
              <a:rPr lang="en-US" sz="2400" b="1" dirty="0"/>
              <a:t>11 Projects happening in District 2 in calendar years 2023/2024!</a:t>
            </a:r>
          </a:p>
          <a:p>
            <a:endParaRPr lang="en-US" sz="2400" b="1" dirty="0"/>
          </a:p>
          <a:p>
            <a:r>
              <a:rPr lang="en-US" sz="2400" b="1" dirty="0"/>
              <a:t>$6 million in Improvements!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520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12AEAE-488D-AD55-9CD9-164161B95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468" y="0"/>
            <a:ext cx="7416383" cy="6839804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7DE3B18B-EC5B-7F1A-6F58-F5B8AED1CE86}"/>
              </a:ext>
            </a:extLst>
          </p:cNvPr>
          <p:cNvSpPr/>
          <p:nvPr/>
        </p:nvSpPr>
        <p:spPr>
          <a:xfrm>
            <a:off x="3792511" y="4676931"/>
            <a:ext cx="2043661" cy="1281659"/>
          </a:xfrm>
          <a:prstGeom prst="wedgeEllipseCallout">
            <a:avLst>
              <a:gd name="adj1" fmla="val 92531"/>
              <a:gd name="adj2" fmla="val 7168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Lydia Park Playground Equipment Replacement 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6B881064-57DE-2604-05B4-6A2CB945A777}"/>
              </a:ext>
            </a:extLst>
          </p:cNvPr>
          <p:cNvSpPr/>
          <p:nvPr/>
        </p:nvSpPr>
        <p:spPr>
          <a:xfrm>
            <a:off x="7080252" y="1229089"/>
            <a:ext cx="1809751" cy="1040723"/>
          </a:xfrm>
          <a:prstGeom prst="wedgeEllipseCallout">
            <a:avLst>
              <a:gd name="adj1" fmla="val -36445"/>
              <a:gd name="adj2" fmla="val 945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M-Section Water Tank Rehab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3BFDDA8-2028-18B6-349B-076CDFD657C4}"/>
              </a:ext>
            </a:extLst>
          </p:cNvPr>
          <p:cNvSpPr/>
          <p:nvPr/>
        </p:nvSpPr>
        <p:spPr>
          <a:xfrm>
            <a:off x="3759200" y="647700"/>
            <a:ext cx="1403350" cy="1492250"/>
          </a:xfrm>
          <a:custGeom>
            <a:avLst/>
            <a:gdLst>
              <a:gd name="connsiteX0" fmla="*/ 0 w 1403350"/>
              <a:gd name="connsiteY0" fmla="*/ 0 h 1492250"/>
              <a:gd name="connsiteX1" fmla="*/ 177800 w 1403350"/>
              <a:gd name="connsiteY1" fmla="*/ 349250 h 1492250"/>
              <a:gd name="connsiteX2" fmla="*/ 317500 w 1403350"/>
              <a:gd name="connsiteY2" fmla="*/ 577850 h 1492250"/>
              <a:gd name="connsiteX3" fmla="*/ 584200 w 1403350"/>
              <a:gd name="connsiteY3" fmla="*/ 844550 h 1492250"/>
              <a:gd name="connsiteX4" fmla="*/ 863600 w 1403350"/>
              <a:gd name="connsiteY4" fmla="*/ 1054100 h 1492250"/>
              <a:gd name="connsiteX5" fmla="*/ 1111250 w 1403350"/>
              <a:gd name="connsiteY5" fmla="*/ 1206500 h 1492250"/>
              <a:gd name="connsiteX6" fmla="*/ 1295400 w 1403350"/>
              <a:gd name="connsiteY6" fmla="*/ 1365250 h 1492250"/>
              <a:gd name="connsiteX7" fmla="*/ 1403350 w 1403350"/>
              <a:gd name="connsiteY7" fmla="*/ 1492250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3350" h="1492250">
                <a:moveTo>
                  <a:pt x="0" y="0"/>
                </a:moveTo>
                <a:lnTo>
                  <a:pt x="177800" y="349250"/>
                </a:lnTo>
                <a:lnTo>
                  <a:pt x="317500" y="577850"/>
                </a:lnTo>
                <a:lnTo>
                  <a:pt x="584200" y="844550"/>
                </a:lnTo>
                <a:lnTo>
                  <a:pt x="863600" y="1054100"/>
                </a:lnTo>
                <a:lnTo>
                  <a:pt x="1111250" y="1206500"/>
                </a:lnTo>
                <a:lnTo>
                  <a:pt x="1295400" y="1365250"/>
                </a:lnTo>
                <a:lnTo>
                  <a:pt x="1403350" y="149225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35D4FB8-90D4-09F0-BC75-8CC2F4899AAF}"/>
              </a:ext>
            </a:extLst>
          </p:cNvPr>
          <p:cNvSpPr/>
          <p:nvPr/>
        </p:nvSpPr>
        <p:spPr>
          <a:xfrm>
            <a:off x="1485900" y="1326953"/>
            <a:ext cx="2510229" cy="1281659"/>
          </a:xfrm>
          <a:prstGeom prst="wedgeEllipseCallout">
            <a:avLst>
              <a:gd name="adj1" fmla="val 66431"/>
              <a:gd name="adj2" fmla="val -25422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Old Sewer Line Replacement (Lancaster/Lincoln)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10DBD3E4-CE6C-5E04-8F43-B17605E4D23D}"/>
              </a:ext>
            </a:extLst>
          </p:cNvPr>
          <p:cNvSpPr/>
          <p:nvPr/>
        </p:nvSpPr>
        <p:spPr>
          <a:xfrm>
            <a:off x="1748850" y="2653906"/>
            <a:ext cx="2043661" cy="1281659"/>
          </a:xfrm>
          <a:prstGeom prst="wedgeEllipseCallout">
            <a:avLst>
              <a:gd name="adj1" fmla="val 85695"/>
              <a:gd name="adj2" fmla="val 19169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Ladybug Park Pool Building Demolition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B1831E-D5FA-1AE9-ABB9-910A4E646C1A}"/>
              </a:ext>
            </a:extLst>
          </p:cNvPr>
          <p:cNvSpPr txBox="1"/>
          <p:nvPr/>
        </p:nvSpPr>
        <p:spPr>
          <a:xfrm>
            <a:off x="9696450" y="381000"/>
            <a:ext cx="1962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 and L Sections</a:t>
            </a:r>
          </a:p>
        </p:txBody>
      </p:sp>
    </p:spTree>
    <p:extLst>
      <p:ext uri="{BB962C8B-B14F-4D97-AF65-F5344CB8AC3E}">
        <p14:creationId xmlns:p14="http://schemas.microsoft.com/office/powerpoint/2010/main" val="611530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6FB1F6-68AD-BF9B-5D88-042FF3A0E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524" y="72837"/>
            <a:ext cx="6543675" cy="6712326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5B0E9570-78A2-313F-53FE-9F149AC83D90}"/>
              </a:ext>
            </a:extLst>
          </p:cNvPr>
          <p:cNvSpPr/>
          <p:nvPr/>
        </p:nvSpPr>
        <p:spPr>
          <a:xfrm>
            <a:off x="7689053" y="1508489"/>
            <a:ext cx="1809751" cy="1040723"/>
          </a:xfrm>
          <a:prstGeom prst="wedgeEllipseCallout">
            <a:avLst>
              <a:gd name="adj1" fmla="val -49077"/>
              <a:gd name="adj2" fmla="val 100669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Magnolia Pool Rehab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9C0F73F8-2921-0686-A918-43C38661D84F}"/>
              </a:ext>
            </a:extLst>
          </p:cNvPr>
          <p:cNvSpPr/>
          <p:nvPr/>
        </p:nvSpPr>
        <p:spPr>
          <a:xfrm>
            <a:off x="3860800" y="1724389"/>
            <a:ext cx="2992437" cy="1040723"/>
          </a:xfrm>
          <a:prstGeom prst="wedgeEllipseCallout">
            <a:avLst>
              <a:gd name="adj1" fmla="val 42853"/>
              <a:gd name="adj2" fmla="val 118973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Sports Lighting Electrical Rehab and Lamp Replacement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A3B6DE79-DFB6-8731-C3AD-794B7BE8C5F6}"/>
              </a:ext>
            </a:extLst>
          </p:cNvPr>
          <p:cNvSpPr/>
          <p:nvPr/>
        </p:nvSpPr>
        <p:spPr>
          <a:xfrm>
            <a:off x="6007100" y="486202"/>
            <a:ext cx="2168921" cy="1040723"/>
          </a:xfrm>
          <a:prstGeom prst="wedgeEllipseCallout">
            <a:avLst>
              <a:gd name="adj1" fmla="val 2853"/>
              <a:gd name="adj2" fmla="val 198293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Magnolia Tennis Courts Recoating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883419-0195-BDD1-3DDD-67E78A2A57E6}"/>
              </a:ext>
            </a:extLst>
          </p:cNvPr>
          <p:cNvSpPr txBox="1"/>
          <p:nvPr/>
        </p:nvSpPr>
        <p:spPr>
          <a:xfrm>
            <a:off x="9696450" y="381000"/>
            <a:ext cx="196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 Section</a:t>
            </a:r>
          </a:p>
        </p:txBody>
      </p:sp>
    </p:spTree>
    <p:extLst>
      <p:ext uri="{BB962C8B-B14F-4D97-AF65-F5344CB8AC3E}">
        <p14:creationId xmlns:p14="http://schemas.microsoft.com/office/powerpoint/2010/main" val="646057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2FC610-F217-272A-8EE4-978A6082A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587"/>
            <a:ext cx="4711700" cy="43241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5584CF-1FB6-E207-082E-AD8C1835F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699" y="2129681"/>
            <a:ext cx="7346951" cy="4223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E38DB520-B0DE-2C91-477F-9191F63D65A3}"/>
              </a:ext>
            </a:extLst>
          </p:cNvPr>
          <p:cNvSpPr/>
          <p:nvPr/>
        </p:nvSpPr>
        <p:spPr>
          <a:xfrm>
            <a:off x="2162176" y="1770277"/>
            <a:ext cx="3114674" cy="1040723"/>
          </a:xfrm>
          <a:prstGeom prst="wedgeEllipseCallout">
            <a:avLst>
              <a:gd name="adj1" fmla="val -27271"/>
              <a:gd name="adj2" fmla="val 100974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Rainbow playground fall material replacement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9EE328-7598-6662-A05A-A8F35F00EA59}"/>
              </a:ext>
            </a:extLst>
          </p:cNvPr>
          <p:cNvSpPr txBox="1"/>
          <p:nvPr/>
        </p:nvSpPr>
        <p:spPr>
          <a:xfrm>
            <a:off x="5905500" y="704850"/>
            <a:ext cx="451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 and W Section</a:t>
            </a:r>
          </a:p>
        </p:txBody>
      </p:sp>
    </p:spTree>
    <p:extLst>
      <p:ext uri="{BB962C8B-B14F-4D97-AF65-F5344CB8AC3E}">
        <p14:creationId xmlns:p14="http://schemas.microsoft.com/office/powerpoint/2010/main" val="4166713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41F4CC-08F8-A4DE-2E8C-D10E0F045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31" y="0"/>
            <a:ext cx="6194425" cy="7268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B6E62D-19C4-7AA8-5B3E-1022F0A47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019" y="306139"/>
            <a:ext cx="2427247" cy="624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47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DCD2CB-92EB-4948-C97D-2E5389903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5400"/>
              <a:t>SOMO Village Update</a:t>
            </a: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igures of houses in different position and sizes">
            <a:extLst>
              <a:ext uri="{FF2B5EF4-FFF2-40B4-BE49-F238E27FC236}">
                <a16:creationId xmlns:a16="http://schemas.microsoft.com/office/drawing/2014/main" id="{0D2EC7D8-2791-A757-623C-0FC528C56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40" r="3624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64346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print of a residential area&#10;&#10;Description automatically generated">
            <a:extLst>
              <a:ext uri="{FF2B5EF4-FFF2-40B4-BE49-F238E27FC236}">
                <a16:creationId xmlns:a16="http://schemas.microsoft.com/office/drawing/2014/main" id="{D51FD44C-2F2F-C088-D4EE-5951BA7EC1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t="2778" r="3207" b="2778"/>
          <a:stretch/>
        </p:blipFill>
        <p:spPr>
          <a:xfrm>
            <a:off x="0" y="-1"/>
            <a:ext cx="4400550" cy="6863243"/>
          </a:xfrm>
          <a:prstGeom prst="rect">
            <a:avLst/>
          </a:prstGeom>
        </p:spPr>
      </p:pic>
      <p:pic>
        <p:nvPicPr>
          <p:cNvPr id="7" name="Picture 6" descr="A close-up of a document&#10;&#10;Description automatically generated">
            <a:extLst>
              <a:ext uri="{FF2B5EF4-FFF2-40B4-BE49-F238E27FC236}">
                <a16:creationId xmlns:a16="http://schemas.microsoft.com/office/drawing/2014/main" id="{12CA413D-BA6E-0034-AE27-F6ACFB3CF9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" t="5973" r="6144" b="34166"/>
          <a:stretch/>
        </p:blipFill>
        <p:spPr>
          <a:xfrm>
            <a:off x="4686299" y="-2"/>
            <a:ext cx="7490761" cy="662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25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E46CB-47F0-5D94-96A8-5415DB5EBC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2" y="640080"/>
            <a:ext cx="6251110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5400" b="1"/>
              <a:t>Bodway/Camino Colegio/Valley House</a:t>
            </a:r>
            <a:br>
              <a:rPr lang="en-US" sz="5400" b="1"/>
            </a:br>
            <a:r>
              <a:rPr lang="en-US" sz="5400" b="1"/>
              <a:t>Traffic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304697-99F8-4B1F-9D98-B79FF68BCD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7760" y="4636008"/>
            <a:ext cx="6251111" cy="1572768"/>
          </a:xfrm>
        </p:spPr>
        <p:txBody>
          <a:bodyPr>
            <a:normAutofit/>
          </a:bodyPr>
          <a:lstStyle/>
          <a:p>
            <a:pPr algn="l"/>
            <a:r>
              <a:rPr lang="en-US"/>
              <a:t>10/30/2023</a:t>
            </a:r>
          </a:p>
        </p:txBody>
      </p:sp>
      <p:pic>
        <p:nvPicPr>
          <p:cNvPr id="5" name="Picture 4" descr="A road with white arrows on it&#10;&#10;Description automatically generated">
            <a:extLst>
              <a:ext uri="{FF2B5EF4-FFF2-40B4-BE49-F238E27FC236}">
                <a16:creationId xmlns:a16="http://schemas.microsoft.com/office/drawing/2014/main" id="{239EB5FF-2F0D-60FF-9409-B6BA725E1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55" r="26459" b="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02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3400">
                <a:latin typeface="Raleway" panose="020B0503030101060003" pitchFamily="34" charset="0"/>
              </a:rPr>
              <a:t>Downtown Rohnert Park Update</a:t>
            </a:r>
            <a:br>
              <a:rPr lang="en-US" sz="3400">
                <a:latin typeface="Raleway" panose="020B0503030101060003" pitchFamily="34" charset="0"/>
              </a:rPr>
            </a:br>
            <a:r>
              <a:rPr lang="en-US" sz="3400">
                <a:latin typeface="Raleway" panose="020B0503030101060003" pitchFamily="34" charset="0"/>
              </a:rPr>
              <a:t>&amp;</a:t>
            </a:r>
            <a:br>
              <a:rPr lang="en-US" sz="3400">
                <a:latin typeface="Raleway" panose="020B0503030101060003" pitchFamily="34" charset="0"/>
              </a:rPr>
            </a:br>
            <a:r>
              <a:rPr lang="en-US" sz="3400">
                <a:latin typeface="Raleway" panose="020B0503030101060003" pitchFamily="34" charset="0"/>
              </a:rPr>
              <a:t>Request for Qualifications (RFQ) Highlights</a:t>
            </a:r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algn="l"/>
            <a:r>
              <a:rPr lang="en-US" i="1">
                <a:latin typeface="Raleway" panose="020B0503030101060003" pitchFamily="34" charset="0"/>
              </a:rPr>
              <a:t>October 24, 2023 - Council Meeting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5" descr="An aerial view of a green field and a road&#10;&#10;Description automatically generated">
            <a:extLst>
              <a:ext uri="{FF2B5EF4-FFF2-40B4-BE49-F238E27FC236}">
                <a16:creationId xmlns:a16="http://schemas.microsoft.com/office/drawing/2014/main" id="{13C02FFE-571F-C854-8DFB-DA8BCB49A5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r="2276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5292C34-3E5E-4BA5-AF54-F1601B144FB0}" type="slidenum">
              <a:rPr lang="en-US">
                <a:solidFill>
                  <a:srgbClr val="FFFFFF"/>
                </a:solidFill>
                <a:latin typeface="Sen" panose="00000500000000000000" pitchFamily="50" charset="0"/>
              </a:rPr>
              <a:pPr>
                <a:spcAft>
                  <a:spcPts val="600"/>
                </a:spcAft>
              </a:pPr>
              <a:t>20</a:t>
            </a:fld>
            <a:endParaRPr lang="en-US">
              <a:solidFill>
                <a:srgbClr val="FFFFFF"/>
              </a:solidFill>
              <a:latin typeface="Sen" panose="00000500000000000000" pitchFamily="50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CFD2EB-7BF6-4D96-A58A-0D94AC264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Raleway" panose="020B0503030101060003" pitchFamily="34" charset="0"/>
              </a:rPr>
              <a:t>Background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E86794-CCAB-41EE-A6AB-2C9C90568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81328"/>
            <a:ext cx="8534400" cy="492661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Raleway" panose="020B0503030101060003" pitchFamily="34" charset="0"/>
                <a:ea typeface="Arial Unicode MS"/>
              </a:rPr>
              <a:t>City purchased 6400 State Farm Drive property in April 2022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Raleway" panose="020B0503030101060003" pitchFamily="34" charset="0"/>
                <a:ea typeface="Arial Unicode MS"/>
              </a:rPr>
              <a:t>Proactive actions have been taken to offer a “shovel ready” site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Raleway" panose="020B0503030101060003" pitchFamily="34" charset="0"/>
                <a:ea typeface="Arial Unicode MS"/>
              </a:rPr>
              <a:t>Established community-driven vision - walkable place with local restaurants, local shops, central plaza/square, pocket parks, and new housing opportunities 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Raleway" panose="020B0503030101060003" pitchFamily="34" charset="0"/>
                <a:ea typeface="Arial Unicode MS"/>
              </a:rPr>
              <a:t>Extensive community outreach and valuable feedback has been obtained from various stakeholders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Raleway" panose="020B0503030101060003" pitchFamily="34" charset="0"/>
                <a:ea typeface="Arial Unicode MS"/>
              </a:rPr>
              <a:t>In December 2022, completed retail market analysis to assess retail feasibility (per study, site can support up to 65,000 sq. ft. of new retail and restaurant space – equating up to 30 new businesses)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Raleway" panose="020B0503030101060003" pitchFamily="34" charset="0"/>
                <a:ea typeface="Arial Unicode MS"/>
              </a:rPr>
              <a:t>Declared and certified property as “Exempt Surplus Land”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Raleway" panose="020B0503030101060003" pitchFamily="34" charset="0"/>
                <a:ea typeface="Arial Unicode MS"/>
              </a:rPr>
              <a:t>Formally rescinded previous development agreements and entitlements between City and previous developer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Raleway" panose="020B0503030101060003" pitchFamily="34" charset="0"/>
                <a:ea typeface="Arial Unicode MS"/>
              </a:rPr>
              <a:t>Special Designations:  Site is within Priority Development Area and City has received </a:t>
            </a:r>
            <a:r>
              <a:rPr lang="en-US" sz="1800" dirty="0" err="1">
                <a:latin typeface="Raleway" panose="020B0503030101060003" pitchFamily="34" charset="0"/>
                <a:ea typeface="Arial Unicode MS"/>
              </a:rPr>
              <a:t>Prohousing</a:t>
            </a:r>
            <a:r>
              <a:rPr lang="en-US" sz="1800" dirty="0">
                <a:latin typeface="Raleway" panose="020B0503030101060003" pitchFamily="34" charset="0"/>
                <a:ea typeface="Arial Unicode MS"/>
              </a:rPr>
              <a:t> Designation (citywide); submitted application to MTC for consideration in Priority Sites Program – these programs competitively position City for funding opportunities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dirty="0">
              <a:latin typeface="Raleway" panose="020B0503030101060003" pitchFamily="34" charset="0"/>
              <a:ea typeface="Arial Unicode MS"/>
            </a:endParaRPr>
          </a:p>
          <a:p>
            <a:pPr>
              <a:lnSpc>
                <a:spcPct val="150000"/>
              </a:lnSpc>
            </a:pPr>
            <a:endParaRPr lang="en-US" sz="1800" dirty="0">
              <a:latin typeface="Raleway" panose="020B0503030101060003" pitchFamily="34" charset="0"/>
              <a:ea typeface="Arial Unicode M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ED1137-CF95-48C1-9C7B-1C5FDC0D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>
                <a:latin typeface="Sen" panose="00000500000000000000" pitchFamily="50" charset="0"/>
              </a:rPr>
              <a:pPr/>
              <a:t>21</a:t>
            </a:fld>
            <a:endParaRPr lang="en-US" dirty="0">
              <a:latin typeface="Sen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242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F85DE-5E71-07A7-E9D7-69C631B5C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623CC4-F5B0-3F9C-2650-D276541A0255}"/>
              </a:ext>
            </a:extLst>
          </p:cNvPr>
          <p:cNvSpPr txBox="1"/>
          <p:nvPr/>
        </p:nvSpPr>
        <p:spPr>
          <a:xfrm>
            <a:off x="1453611" y="76201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600" dirty="0">
                <a:latin typeface="Raleway" panose="020B0503030101060003" pitchFamily="34" charset="0"/>
              </a:rPr>
              <a:t>CONCEPTUAL SITE PLAN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4AA3F6-A482-9329-3D56-E5EED8FE8787}"/>
              </a:ext>
            </a:extLst>
          </p:cNvPr>
          <p:cNvSpPr/>
          <p:nvPr/>
        </p:nvSpPr>
        <p:spPr>
          <a:xfrm>
            <a:off x="9810750" y="4038600"/>
            <a:ext cx="228600" cy="71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2F85AF-D2E5-8CD2-F8AB-EBEC78E6FA0E}"/>
              </a:ext>
            </a:extLst>
          </p:cNvPr>
          <p:cNvSpPr/>
          <p:nvPr/>
        </p:nvSpPr>
        <p:spPr>
          <a:xfrm>
            <a:off x="9810750" y="3918242"/>
            <a:ext cx="228600" cy="71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map of a city&#10;&#10;Description automatically generated">
            <a:extLst>
              <a:ext uri="{FF2B5EF4-FFF2-40B4-BE49-F238E27FC236}">
                <a16:creationId xmlns:a16="http://schemas.microsoft.com/office/drawing/2014/main" id="{51208D48-26B9-B697-320C-3EA9418CE0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60" y="661486"/>
            <a:ext cx="8916013" cy="612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28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482C5-09DB-AE9B-7CA8-8552D1FCB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Raleway" panose="020B0503030101060003" pitchFamily="34" charset="0"/>
              </a:rPr>
              <a:t>Key Elements of Project Solicitation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57C85-E3F7-108C-0F67-1F59EEDA0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48B335-D2BA-8CBF-7DAD-30B1726C8852}"/>
              </a:ext>
            </a:extLst>
          </p:cNvPr>
          <p:cNvSpPr/>
          <p:nvPr/>
        </p:nvSpPr>
        <p:spPr>
          <a:xfrm>
            <a:off x="1976528" y="1491316"/>
            <a:ext cx="8430622" cy="5001558"/>
          </a:xfrm>
          <a:prstGeom prst="rect">
            <a:avLst/>
          </a:prstGeom>
          <a:solidFill>
            <a:srgbClr val="B7704F">
              <a:alpha val="69804"/>
            </a:srgbClr>
          </a:solidFill>
          <a:ln>
            <a:solidFill>
              <a:srgbClr val="A554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AC6D727D-CE88-ECAA-1114-B31D9D914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124" y="1606397"/>
            <a:ext cx="4150260" cy="4771397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1400" b="1" u="sng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Financial Requirements</a:t>
            </a:r>
            <a:endParaRPr lang="en-US" sz="2400" b="1" dirty="0">
              <a:solidFill>
                <a:srgbClr val="082A75"/>
              </a:solidFill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400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Proposers must be able to:</a:t>
            </a:r>
            <a:endParaRPr lang="en-US" sz="2400" b="1" dirty="0">
              <a:solidFill>
                <a:srgbClr val="082A75"/>
              </a:solidFill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400" b="1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--</a:t>
            </a:r>
            <a:r>
              <a:rPr lang="en-US" sz="1400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Develop the site</a:t>
            </a:r>
            <a:endParaRPr lang="en-US" sz="2400" b="1" dirty="0">
              <a:solidFill>
                <a:srgbClr val="082A75"/>
              </a:solidFill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400" b="1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--</a:t>
            </a:r>
            <a:r>
              <a:rPr lang="en-US" sz="1400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Make substantial infrastructure improvements</a:t>
            </a:r>
            <a:endParaRPr lang="en-US" sz="2400" b="1" dirty="0">
              <a:solidFill>
                <a:srgbClr val="082A75"/>
              </a:solidFill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400" b="1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--</a:t>
            </a:r>
            <a:r>
              <a:rPr lang="en-US" sz="1400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Address/mitigate impacts of development</a:t>
            </a:r>
            <a:endParaRPr lang="en-US" sz="2400" b="1" dirty="0">
              <a:solidFill>
                <a:srgbClr val="082A75"/>
              </a:solidFill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400" b="1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--</a:t>
            </a:r>
            <a:r>
              <a:rPr lang="en-US" sz="1400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Operate/maintain a high-quality development</a:t>
            </a:r>
            <a:endParaRPr lang="en-US" sz="2400" b="1" dirty="0">
              <a:solidFill>
                <a:srgbClr val="082A75"/>
              </a:solidFill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400" b="1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US" sz="2400" b="1" dirty="0">
              <a:solidFill>
                <a:srgbClr val="082A75"/>
              </a:solidFill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400" b="1" u="sng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Selection Process</a:t>
            </a:r>
            <a:endParaRPr lang="en-US" sz="2400" b="1" dirty="0">
              <a:solidFill>
                <a:srgbClr val="082A75"/>
              </a:solidFill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400" b="1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--</a:t>
            </a:r>
            <a:r>
              <a:rPr lang="en-US" sz="1400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Phase 1 - RFQ: statement of qualifications and a conceptual plan</a:t>
            </a:r>
            <a:endParaRPr lang="en-US" sz="2400" b="1" dirty="0">
              <a:solidFill>
                <a:srgbClr val="082A75"/>
              </a:solidFill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400" b="1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--</a:t>
            </a:r>
            <a:r>
              <a:rPr lang="en-US" sz="1400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Short list selection of development entities</a:t>
            </a:r>
            <a:endParaRPr lang="en-US" sz="2400" b="1" dirty="0">
              <a:solidFill>
                <a:srgbClr val="082A75"/>
              </a:solidFill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400" b="1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--</a:t>
            </a:r>
            <a:r>
              <a:rPr lang="en-US" sz="1400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Phase 2 - Interviews, discussion of conceptual land uses alignment with the City, project site visits by City representatives</a:t>
            </a:r>
            <a:endParaRPr lang="en-US" sz="2400" b="1" dirty="0">
              <a:solidFill>
                <a:srgbClr val="082A75"/>
              </a:solidFill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400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--Phase 3 – Negotiating and executing an Exclusive Negotiation Agreement  and ultimately, executing a Disposition and Development Agreement with selected  developer(s)</a:t>
            </a:r>
            <a:endParaRPr lang="en-US" sz="2400" dirty="0">
              <a:solidFill>
                <a:srgbClr val="082A75"/>
              </a:solidFill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EDF29A09-81EC-7F9B-432B-02B498918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386" y="1606396"/>
            <a:ext cx="3929086" cy="4771397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1400" b="1" u="sng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Capacity and Use</a:t>
            </a:r>
            <a:endParaRPr lang="en-US" sz="2400" b="1" dirty="0">
              <a:solidFill>
                <a:srgbClr val="082A75"/>
              </a:solidFill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400" b="1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--</a:t>
            </a:r>
            <a:r>
              <a:rPr lang="en-US" sz="1400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28.38 acres, zoned for mixed-use</a:t>
            </a:r>
            <a:endParaRPr lang="en-US" sz="2400" b="1" dirty="0">
              <a:solidFill>
                <a:srgbClr val="082A75"/>
              </a:solidFill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400" b="1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--</a:t>
            </a:r>
            <a:r>
              <a:rPr lang="en-US" sz="1400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Certified Environmental Impact Report</a:t>
            </a:r>
            <a:endParaRPr lang="en-US" sz="2400" b="1" dirty="0">
              <a:solidFill>
                <a:srgbClr val="082A75"/>
              </a:solidFill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400" b="1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--</a:t>
            </a:r>
            <a:r>
              <a:rPr lang="en-US" sz="1400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Form Based Code with streamlined design review</a:t>
            </a:r>
            <a:endParaRPr lang="en-US" sz="2400" b="1" dirty="0">
              <a:solidFill>
                <a:srgbClr val="082A75"/>
              </a:solidFill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400" b="1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--</a:t>
            </a:r>
            <a:r>
              <a:rPr lang="en-US" sz="1400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Exempt Surplus Land (develop at least 25% deed-restricted affordable housing)</a:t>
            </a:r>
          </a:p>
          <a:p>
            <a:pPr>
              <a:lnSpc>
                <a:spcPct val="115000"/>
              </a:lnSpc>
            </a:pPr>
            <a:endParaRPr lang="en-US" sz="1600" b="1" dirty="0">
              <a:solidFill>
                <a:srgbClr val="082A75"/>
              </a:solidFill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400" b="1" u="sng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Location</a:t>
            </a:r>
            <a:endParaRPr lang="en-US" sz="2400" b="1" dirty="0">
              <a:solidFill>
                <a:srgbClr val="082A75"/>
              </a:solidFill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400" b="1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--</a:t>
            </a:r>
            <a:r>
              <a:rPr lang="en-US" sz="1400" u="sng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  <a:hlinkClick r:id="rId3"/>
              </a:rPr>
              <a:t>Rohnert Park, California</a:t>
            </a:r>
            <a:r>
              <a:rPr lang="en-US" sz="1400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48 miles north of San Francisco in the heart of wine country</a:t>
            </a:r>
            <a:endParaRPr lang="en-US" sz="2400" b="1" dirty="0">
              <a:solidFill>
                <a:srgbClr val="082A75"/>
              </a:solidFill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400" b="1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--</a:t>
            </a:r>
            <a:r>
              <a:rPr lang="en-US" sz="1400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Easy access to site from Highway 101</a:t>
            </a:r>
            <a:endParaRPr lang="en-US" sz="2400" b="1" dirty="0">
              <a:solidFill>
                <a:srgbClr val="082A75"/>
              </a:solidFill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400" b="1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--</a:t>
            </a:r>
            <a:r>
              <a:rPr lang="en-US" sz="1400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Adjacent to the Rohnert Park SMART station, the North Bay’s passenger rail service</a:t>
            </a:r>
            <a:endParaRPr lang="en-US" sz="2400" b="1" dirty="0">
              <a:solidFill>
                <a:srgbClr val="082A75"/>
              </a:solidFill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400" b="1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--</a:t>
            </a:r>
            <a:r>
              <a:rPr lang="en-US" sz="1400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Offsite utilities complete</a:t>
            </a:r>
            <a:endParaRPr lang="en-US" sz="2400" b="1" dirty="0">
              <a:solidFill>
                <a:srgbClr val="082A75"/>
              </a:solidFill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400" b="1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--</a:t>
            </a:r>
            <a:r>
              <a:rPr lang="en-US" sz="1400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Adjacent to high performing shopping centers (Raley’s, Safeway)</a:t>
            </a:r>
            <a:endParaRPr lang="en-US" sz="2400" b="1" dirty="0">
              <a:solidFill>
                <a:srgbClr val="082A75"/>
              </a:solidFill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400" b="1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--</a:t>
            </a:r>
            <a:r>
              <a:rPr lang="en-US" sz="1400" dirty="0">
                <a:solidFill>
                  <a:srgbClr val="082A75"/>
                </a:solidFill>
                <a:latin typeface="Raleway" panose="020B05030301010600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86,000 daily vehicle travel in Central PDA</a:t>
            </a:r>
            <a:endParaRPr lang="en-US" sz="2400" b="1" dirty="0">
              <a:solidFill>
                <a:srgbClr val="082A75"/>
              </a:solidFill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600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CFD2EB-7BF6-4D96-A58A-0D94AC264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Raleway" panose="020B0503030101060003" pitchFamily="34" charset="0"/>
              </a:rPr>
              <a:t>City Commitments to Project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E86794-CCAB-41EE-A6AB-2C9C90568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81328"/>
            <a:ext cx="8058150" cy="423367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Raleway" panose="020B0503030101060003" pitchFamily="34" charset="0"/>
              </a:rPr>
              <a:t> Provide financial assistance to fund public facilities and infrastructure (e.g., parks, utilities, streets, curb/gutter/sidewalk, streetlights, streets trees, traffic improvements, etc.)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Raleway" panose="020B0503030101060003" pitchFamily="34" charset="0"/>
              </a:rPr>
              <a:t> Consider public financing tools to further support construction of public infrastructure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Raleway" panose="020B0503030101060003" pitchFamily="34" charset="0"/>
              </a:rPr>
              <a:t> Lead and support effort to secure federal, state, and regional grant funding to fund project components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Raleway" panose="020B0503030101060003" pitchFamily="34" charset="0"/>
              </a:rPr>
              <a:t>Consider allowing on-street parking adjacent to project site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Raleway" panose="020B0503030101060003" pitchFamily="34" charset="0"/>
              </a:rPr>
              <a:t> Coordinate with selected developer to incorporate public art and historical items in visible site locations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Raleway" panose="020B0503030101060003" pitchFamily="34" charset="0"/>
              </a:rPr>
              <a:t>Transfer of land for affordable housing potentially at no cost to development team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Raleway" panose="020B0503030101060003" pitchFamily="34" charset="0"/>
              </a:rPr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ED1137-CF95-48C1-9C7B-1C5FDC0D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>
                <a:latin typeface="Sen" panose="00000500000000000000" pitchFamily="50" charset="0"/>
              </a:rPr>
              <a:pPr/>
              <a:t>24</a:t>
            </a:fld>
            <a:endParaRPr lang="en-US" dirty="0">
              <a:latin typeface="Sen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135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CFD2EB-7BF6-4D96-A58A-0D94AC264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Raleway" panose="020B0503030101060003" pitchFamily="34" charset="0"/>
              </a:rPr>
              <a:t>Selection Criteria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ED1137-CF95-48C1-9C7B-1C5FDC0D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>
                <a:latin typeface="Sen" panose="00000500000000000000" pitchFamily="50" charset="0"/>
              </a:rPr>
              <a:pPr/>
              <a:t>25</a:t>
            </a:fld>
            <a:endParaRPr lang="en-US" dirty="0">
              <a:latin typeface="Sen" panose="00000500000000000000" pitchFamily="50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763FA88-E98D-1269-FBBA-1DC6A110E9DB}"/>
              </a:ext>
            </a:extLst>
          </p:cNvPr>
          <p:cNvGraphicFramePr>
            <a:graphicFrameLocks noGrp="1"/>
          </p:cNvGraphicFramePr>
          <p:nvPr/>
        </p:nvGraphicFramePr>
        <p:xfrm>
          <a:off x="2152650" y="1364810"/>
          <a:ext cx="8214852" cy="52499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48411">
                  <a:extLst>
                    <a:ext uri="{9D8B030D-6E8A-4147-A177-3AD203B41FA5}">
                      <a16:colId xmlns:a16="http://schemas.microsoft.com/office/drawing/2014/main" val="2625378180"/>
                    </a:ext>
                  </a:extLst>
                </a:gridCol>
                <a:gridCol w="2966441">
                  <a:extLst>
                    <a:ext uri="{9D8B030D-6E8A-4147-A177-3AD203B41FA5}">
                      <a16:colId xmlns:a16="http://schemas.microsoft.com/office/drawing/2014/main" val="3244072876"/>
                    </a:ext>
                  </a:extLst>
                </a:gridCol>
              </a:tblGrid>
              <a:tr h="1482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u="sng" dirty="0">
                          <a:effectLst/>
                        </a:rPr>
                        <a:t>CATEGORY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515" marR="505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u="sng">
                          <a:effectLst/>
                        </a:rPr>
                        <a:t>SUB-CATEGORY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515" marR="50515" marT="0" marB="0" anchor="ctr"/>
                </a:tc>
                <a:extLst>
                  <a:ext uri="{0D108BD9-81ED-4DB2-BD59-A6C34878D82A}">
                    <a16:rowId xmlns:a16="http://schemas.microsoft.com/office/drawing/2014/main" val="149085967"/>
                  </a:ext>
                </a:extLst>
              </a:tr>
              <a:tr h="387359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u="sng" dirty="0">
                          <a:effectLst/>
                        </a:rPr>
                        <a:t>DEVELOPMENT TEAM EXPERIENCE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515" marR="505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Mixed Use Experience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515" marR="50515" marT="0" marB="0" anchor="ctr"/>
                </a:tc>
                <a:extLst>
                  <a:ext uri="{0D108BD9-81ED-4DB2-BD59-A6C34878D82A}">
                    <a16:rowId xmlns:a16="http://schemas.microsoft.com/office/drawing/2014/main" val="2871553361"/>
                  </a:ext>
                </a:extLst>
              </a:tr>
              <a:tr h="2912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Public/Private Experience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515" marR="50515" marT="0" marB="0" anchor="ctr"/>
                </a:tc>
                <a:extLst>
                  <a:ext uri="{0D108BD9-81ED-4DB2-BD59-A6C34878D82A}">
                    <a16:rowId xmlns:a16="http://schemas.microsoft.com/office/drawing/2014/main" val="4132036075"/>
                  </a:ext>
                </a:extLst>
              </a:tr>
              <a:tr h="4369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Affordable Housing Experience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515" marR="50515" marT="0" marB="0" anchor="ctr"/>
                </a:tc>
                <a:extLst>
                  <a:ext uri="{0D108BD9-81ED-4DB2-BD59-A6C34878D82A}">
                    <a16:rowId xmlns:a16="http://schemas.microsoft.com/office/drawing/2014/main" val="2489823120"/>
                  </a:ext>
                </a:extLst>
              </a:tr>
              <a:tr h="291278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u="sng" dirty="0">
                          <a:effectLst/>
                        </a:rPr>
                        <a:t>FINANCIAL CAPACITY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515" marR="505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Ability to secure capital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515" marR="50515" marT="0" marB="0" anchor="ctr"/>
                </a:tc>
                <a:extLst>
                  <a:ext uri="{0D108BD9-81ED-4DB2-BD59-A6C34878D82A}">
                    <a16:rowId xmlns:a16="http://schemas.microsoft.com/office/drawing/2014/main" val="1239680560"/>
                  </a:ext>
                </a:extLst>
              </a:tr>
              <a:tr h="2912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Conceptual pro forma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515" marR="50515" marT="0" marB="0" anchor="ctr"/>
                </a:tc>
                <a:extLst>
                  <a:ext uri="{0D108BD9-81ED-4DB2-BD59-A6C34878D82A}">
                    <a16:rowId xmlns:a16="http://schemas.microsoft.com/office/drawing/2014/main" val="3289468823"/>
                  </a:ext>
                </a:extLst>
              </a:tr>
              <a:tr h="387359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u="sng" dirty="0">
                          <a:effectLst/>
                        </a:rPr>
                        <a:t>PROJECT UNDERSTANDING AND APPROACH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515" marR="505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Similar project designs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515" marR="50515" marT="0" marB="0" anchor="ctr"/>
                </a:tc>
                <a:extLst>
                  <a:ext uri="{0D108BD9-81ED-4DB2-BD59-A6C34878D82A}">
                    <a16:rowId xmlns:a16="http://schemas.microsoft.com/office/drawing/2014/main" val="2539617934"/>
                  </a:ext>
                </a:extLst>
              </a:tr>
              <a:tr h="4369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Development phasing and schedule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515" marR="50515" marT="0" marB="0" anchor="ctr"/>
                </a:tc>
                <a:extLst>
                  <a:ext uri="{0D108BD9-81ED-4DB2-BD59-A6C34878D82A}">
                    <a16:rowId xmlns:a16="http://schemas.microsoft.com/office/drawing/2014/main" val="201042583"/>
                  </a:ext>
                </a:extLst>
              </a:tr>
              <a:tr h="4369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Collaborate with City to Create a Vibrant Downtown Project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515" marR="50515" marT="0" marB="0" anchor="ctr"/>
                </a:tc>
                <a:extLst>
                  <a:ext uri="{0D108BD9-81ED-4DB2-BD59-A6C34878D82A}">
                    <a16:rowId xmlns:a16="http://schemas.microsoft.com/office/drawing/2014/main" val="2162452667"/>
                  </a:ext>
                </a:extLst>
              </a:tr>
              <a:tr h="5825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u="sng" dirty="0">
                          <a:effectLst/>
                        </a:rPr>
                        <a:t>LOCAL WORKFORCE PROTECTIONS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515" marR="505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As explained in slide 8 and 9 of presentation</a:t>
                      </a:r>
                    </a:p>
                  </a:txBody>
                  <a:tcPr marL="50515" marR="50515" marT="0" marB="0" anchor="ctr"/>
                </a:tc>
                <a:extLst>
                  <a:ext uri="{0D108BD9-81ED-4DB2-BD59-A6C34878D82A}">
                    <a16:rowId xmlns:a16="http://schemas.microsoft.com/office/drawing/2014/main" val="2550076550"/>
                  </a:ext>
                </a:extLst>
              </a:tr>
              <a:tr h="6295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u="sng" dirty="0">
                          <a:effectLst/>
                        </a:rPr>
                        <a:t>SUSTAINABILITY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515" marR="505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Alignment with City’s plan to mitigate and adapt to climate change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515" marR="50515" marT="0" marB="0" anchor="ctr"/>
                </a:tc>
                <a:extLst>
                  <a:ext uri="{0D108BD9-81ED-4DB2-BD59-A6C34878D82A}">
                    <a16:rowId xmlns:a16="http://schemas.microsoft.com/office/drawing/2014/main" val="915113710"/>
                  </a:ext>
                </a:extLst>
              </a:tr>
              <a:tr h="3873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u="sng" dirty="0">
                          <a:effectLst/>
                        </a:rPr>
                        <a:t>REFERENCES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515" marR="505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At least 3 references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515" marR="50515" marT="0" marB="0" anchor="ctr"/>
                </a:tc>
                <a:extLst>
                  <a:ext uri="{0D108BD9-81ED-4DB2-BD59-A6C34878D82A}">
                    <a16:rowId xmlns:a16="http://schemas.microsoft.com/office/drawing/2014/main" val="2127002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3957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CFD2EB-7BF6-4D96-A58A-0D94AC264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Raleway" panose="020B0503030101060003" pitchFamily="34" charset="0"/>
              </a:rPr>
              <a:t>Sustainability Considerations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E86794-CCAB-41EE-A6AB-2C9C90568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81328"/>
            <a:ext cx="8058150" cy="423367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Raleway" panose="020B0503030101060003" pitchFamily="34" charset="0"/>
              </a:rPr>
              <a:t> Develop an “electrified project” (i.e. limited or no natural gas on site)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Raleway" panose="020B0503030101060003" pitchFamily="34" charset="0"/>
              </a:rPr>
              <a:t> Install electric vehicle charging stations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Raleway" panose="020B0503030101060003" pitchFamily="34" charset="0"/>
              </a:rPr>
              <a:t> Commitment to purchase Evergreen power from Sonoma Clean Power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Raleway" panose="020B0503030101060003" pitchFamily="34" charset="0"/>
              </a:rPr>
              <a:t> Commitment by all commercial tenants to enroll and remain in good standing with Sonoma County Green Business Certification Program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Raleway" panose="020B0503030101060003" pitchFamily="34" charset="0"/>
              </a:rPr>
              <a:t> Develop a Vehicle Miles Traveled (VMT) reduction plan or commitment to participate in regional VMT bank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Raleway" panose="020B0503030101060003" pitchFamily="34" charset="0"/>
              </a:rPr>
              <a:t> Commitment by construction contractors to have percentage of their fleet powered by electricity or hydrogen rather than fossil fuels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Raleway" panose="020B0503030101060003" pitchFamily="34" charset="0"/>
              </a:rPr>
              <a:t> Inclusion of battery storage and/or microgrid in the project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000" dirty="0">
              <a:latin typeface="Raleway" panose="020B0503030101060003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Raleway" panose="020B0503030101060003" pitchFamily="34" charset="0"/>
              </a:rPr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ED1137-CF95-48C1-9C7B-1C5FDC0D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>
                <a:latin typeface="Sen" panose="00000500000000000000" pitchFamily="50" charset="0"/>
              </a:rPr>
              <a:pPr/>
              <a:t>26</a:t>
            </a:fld>
            <a:endParaRPr lang="en-US" dirty="0">
              <a:latin typeface="Sen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007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CFD2EB-7BF6-4D96-A58A-0D94AC264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Raleway" panose="020B0503030101060003" pitchFamily="34" charset="0"/>
              </a:rPr>
              <a:t>Labor Workforce Protections</a:t>
            </a:r>
            <a:br>
              <a:rPr lang="en-US" dirty="0">
                <a:latin typeface="Raleway" panose="020B0503030101060003" pitchFamily="34" charset="0"/>
              </a:rPr>
            </a:br>
            <a:endParaRPr lang="en-US" i="1" dirty="0">
              <a:latin typeface="Raleway" panose="020B05030301010600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ED1137-CF95-48C1-9C7B-1C5FDC0D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>
                <a:latin typeface="Sen" panose="00000500000000000000" pitchFamily="50" charset="0"/>
              </a:rPr>
              <a:pPr/>
              <a:t>27</a:t>
            </a:fld>
            <a:endParaRPr lang="en-US" dirty="0">
              <a:latin typeface="Sen" panose="00000500000000000000" pitchFamily="50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8A0156-1D39-D4D5-C2AB-017CA78CC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7035" y="2077227"/>
            <a:ext cx="222762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900" dirty="0"/>
              <a:t>Any construction of publicly funded project components, will be subject to payment of prevailing wages and applicable apprenticeship requirements, </a:t>
            </a:r>
            <a:r>
              <a:rPr lang="en-US" sz="1900" u="sng" dirty="0"/>
              <a:t>to make specified health care expenditures for construction craft employees</a:t>
            </a:r>
            <a:r>
              <a:rPr lang="en-US" sz="1900" dirty="0"/>
              <a:t>, as well as skilled and trained workforce requirements. 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91819145-1016-5389-C735-0C0E1AF89819}"/>
              </a:ext>
            </a:extLst>
          </p:cNvPr>
          <p:cNvSpPr txBox="1">
            <a:spLocks/>
          </p:cNvSpPr>
          <p:nvPr/>
        </p:nvSpPr>
        <p:spPr>
          <a:xfrm>
            <a:off x="2095118" y="1758185"/>
            <a:ext cx="2452190" cy="45981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Project components funded by public monies will require established local hire goals in the range of 20-25% and establish standardized work rules, hours, and holidays to ensure needs of construction workers are respected and protected.  Workplace population would include Sonoma, Marin, Mendocino, Napa, and Lake counties. 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9191ED0B-7602-EA34-24E8-D3CCDE096B2F}"/>
              </a:ext>
            </a:extLst>
          </p:cNvPr>
          <p:cNvSpPr txBox="1">
            <a:spLocks/>
          </p:cNvSpPr>
          <p:nvPr/>
        </p:nvSpPr>
        <p:spPr>
          <a:xfrm>
            <a:off x="7799439" y="2040356"/>
            <a:ext cx="22276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dirty="0"/>
              <a:t>Workforce compliance program ensuring management and documentation of compliance with applicable federal, state, or local laws and regulations, including specific mandates for data security, privacy, and workplace security.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5BA4C3-1F0F-1B2B-FF1A-601D7A8FD300}"/>
              </a:ext>
            </a:extLst>
          </p:cNvPr>
          <p:cNvSpPr txBox="1"/>
          <p:nvPr/>
        </p:nvSpPr>
        <p:spPr>
          <a:xfrm>
            <a:off x="2097112" y="1358228"/>
            <a:ext cx="23824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Local Hire Goals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C7B8B1-894D-EF65-61CF-2C3B74603F1E}"/>
              </a:ext>
            </a:extLst>
          </p:cNvPr>
          <p:cNvSpPr txBox="1"/>
          <p:nvPr/>
        </p:nvSpPr>
        <p:spPr>
          <a:xfrm>
            <a:off x="4997397" y="1338563"/>
            <a:ext cx="23824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Payment of Prevailing Wages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FB30B2-58E8-AAAA-45A9-2ECAB774BA38}"/>
              </a:ext>
            </a:extLst>
          </p:cNvPr>
          <p:cNvSpPr txBox="1"/>
          <p:nvPr/>
        </p:nvSpPr>
        <p:spPr>
          <a:xfrm>
            <a:off x="7732916" y="1321357"/>
            <a:ext cx="27038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Workplace Compliance Program</a:t>
            </a:r>
          </a:p>
        </p:txBody>
      </p:sp>
    </p:spTree>
    <p:extLst>
      <p:ext uri="{BB962C8B-B14F-4D97-AF65-F5344CB8AC3E}">
        <p14:creationId xmlns:p14="http://schemas.microsoft.com/office/powerpoint/2010/main" val="801589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CFD2EB-7BF6-4D96-A58A-0D94AC264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Raleway" panose="020B0503030101060003" pitchFamily="34" charset="0"/>
              </a:rPr>
              <a:t>Labor Workforce Protections (cont’d)</a:t>
            </a:r>
            <a:br>
              <a:rPr lang="en-US" dirty="0">
                <a:latin typeface="Raleway" panose="020B0503030101060003" pitchFamily="34" charset="0"/>
              </a:rPr>
            </a:br>
            <a:endParaRPr lang="en-US" i="1" dirty="0">
              <a:latin typeface="Raleway" panose="020B05030301010600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ED1137-CF95-48C1-9C7B-1C5FDC0D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>
                <a:latin typeface="Sen" panose="00000500000000000000" pitchFamily="50" charset="0"/>
              </a:rPr>
              <a:pPr/>
              <a:t>28</a:t>
            </a:fld>
            <a:endParaRPr lang="en-US" dirty="0">
              <a:latin typeface="Sen" panose="00000500000000000000" pitchFamily="50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8A0156-1D39-D4D5-C2AB-017CA78CC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5492" y="2479490"/>
            <a:ext cx="3502135" cy="3744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/>
              <a:t>Conceptual plan includes the development of “upscale hotel.”  Depending on whether the City maintains a proprietary interest in the site of the hotel, the hotel and on-site restaurant may be subject to a Labor Peace Agreement that requires the hotel to remain neutral and allow access to the workplace at reasonable times to provide for certain organizing functions.   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91819145-1016-5389-C735-0C0E1AF89819}"/>
              </a:ext>
            </a:extLst>
          </p:cNvPr>
          <p:cNvSpPr txBox="1">
            <a:spLocks/>
          </p:cNvSpPr>
          <p:nvPr/>
        </p:nvSpPr>
        <p:spPr>
          <a:xfrm>
            <a:off x="6637706" y="2577151"/>
            <a:ext cx="3115895" cy="3488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If City maintains proprietary interest in any project components, City will require developer to comply with agreed-upon labor standards including wage, health care, and apprenticeship standards.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5BA4C3-1F0F-1B2B-FF1A-601D7A8FD300}"/>
              </a:ext>
            </a:extLst>
          </p:cNvPr>
          <p:cNvSpPr txBox="1"/>
          <p:nvPr/>
        </p:nvSpPr>
        <p:spPr>
          <a:xfrm>
            <a:off x="6637706" y="1406043"/>
            <a:ext cx="238248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Compliance with agreed-upon labor standards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C7B8B1-894D-EF65-61CF-2C3B74603F1E}"/>
              </a:ext>
            </a:extLst>
          </p:cNvPr>
          <p:cNvSpPr txBox="1"/>
          <p:nvPr/>
        </p:nvSpPr>
        <p:spPr>
          <a:xfrm>
            <a:off x="2207950" y="1353740"/>
            <a:ext cx="29736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Labor Peace Agreement for “Upscale Hotel” project component </a:t>
            </a:r>
          </a:p>
        </p:txBody>
      </p:sp>
    </p:spTree>
    <p:extLst>
      <p:ext uri="{BB962C8B-B14F-4D97-AF65-F5344CB8AC3E}">
        <p14:creationId xmlns:p14="http://schemas.microsoft.com/office/powerpoint/2010/main" val="3276611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214435-0CCD-4DA1-F973-0DB898CC5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Raleway" panose="020B0503030101060003" pitchFamily="34" charset="0"/>
              </a:rPr>
              <a:t>Development Concepts &amp; Renderings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C0D825-072F-7687-6237-1CE20D5FE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1447801"/>
            <a:ext cx="4933950" cy="5257799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</a:pPr>
            <a:r>
              <a:rPr lang="en-US" b="0" i="0" dirty="0">
                <a:solidFill>
                  <a:srgbClr val="080808"/>
                </a:solidFill>
                <a:effectLst/>
                <a:latin typeface="Raleway" panose="020B0503030101060003" pitchFamily="34" charset="0"/>
              </a:rPr>
              <a:t>The City has developed a series of </a:t>
            </a:r>
            <a:r>
              <a:rPr lang="en-US" dirty="0">
                <a:solidFill>
                  <a:srgbClr val="080808"/>
                </a:solidFill>
                <a:latin typeface="Raleway" panose="020B0503030101060003" pitchFamily="34" charset="0"/>
              </a:rPr>
              <a:t>development concepts </a:t>
            </a:r>
            <a:r>
              <a:rPr lang="en-US" b="0" i="0" dirty="0">
                <a:solidFill>
                  <a:srgbClr val="080808"/>
                </a:solidFill>
                <a:effectLst/>
                <a:latin typeface="Raleway" panose="020B0503030101060003" pitchFamily="34" charset="0"/>
              </a:rPr>
              <a:t>and renderings for Downtown Rohner</a:t>
            </a:r>
            <a:r>
              <a:rPr lang="en-US" dirty="0">
                <a:solidFill>
                  <a:srgbClr val="080808"/>
                </a:solidFill>
                <a:latin typeface="Raleway" panose="020B0503030101060003" pitchFamily="34" charset="0"/>
              </a:rPr>
              <a:t>t Park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80808"/>
                </a:solidFill>
                <a:latin typeface="Raleway" panose="020B0503030101060003" pitchFamily="34" charset="0"/>
              </a:rPr>
              <a:t>Layouts</a:t>
            </a:r>
            <a:r>
              <a:rPr lang="en-US" b="0" i="0" dirty="0">
                <a:solidFill>
                  <a:srgbClr val="080808"/>
                </a:solidFill>
                <a:effectLst/>
                <a:latin typeface="Raleway" panose="020B0503030101060003" pitchFamily="34" charset="0"/>
              </a:rPr>
              <a:t> illustrate arrangements of land uses that are also consistent with the Downtown Form Based Code</a:t>
            </a:r>
          </a:p>
          <a:p>
            <a:pPr>
              <a:lnSpc>
                <a:spcPct val="150000"/>
              </a:lnSpc>
            </a:pPr>
            <a:r>
              <a:rPr lang="en-US" b="0" i="0" dirty="0">
                <a:solidFill>
                  <a:srgbClr val="080808"/>
                </a:solidFill>
                <a:effectLst/>
                <a:latin typeface="Raleway" panose="020B0503030101060003" pitchFamily="34" charset="0"/>
              </a:rPr>
              <a:t>Site maps are not intended to limit the creativity of development teams</a:t>
            </a:r>
          </a:p>
          <a:p>
            <a:pPr>
              <a:lnSpc>
                <a:spcPct val="150000"/>
              </a:lnSpc>
            </a:pPr>
            <a:r>
              <a:rPr lang="en-US" b="0" i="0" dirty="0">
                <a:solidFill>
                  <a:srgbClr val="080808"/>
                </a:solidFill>
                <a:effectLst/>
                <a:latin typeface="Raleway" panose="020B0503030101060003" pitchFamily="34" charset="0"/>
              </a:rPr>
              <a:t>Meant to illustrate the work the City has completed and represent the vision of what a Downtown Rohnert Park </a:t>
            </a:r>
            <a:r>
              <a:rPr lang="en-US" b="1" i="0" u="sng" dirty="0">
                <a:solidFill>
                  <a:srgbClr val="080808"/>
                </a:solidFill>
                <a:effectLst/>
                <a:latin typeface="Raleway" panose="020B0503030101060003" pitchFamily="34" charset="0"/>
              </a:rPr>
              <a:t>could</a:t>
            </a:r>
            <a:r>
              <a:rPr lang="en-US" b="0" i="0" dirty="0">
                <a:solidFill>
                  <a:srgbClr val="080808"/>
                </a:solidFill>
                <a:effectLst/>
                <a:latin typeface="Raleway" panose="020B0503030101060003" pitchFamily="34" charset="0"/>
              </a:rPr>
              <a:t> look like</a:t>
            </a:r>
            <a:endParaRPr lang="en-US" dirty="0">
              <a:latin typeface="Raleway" panose="020B05030301010600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E9059D-E534-F2C1-C3F6-03E7CB9C3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5" descr="A sketch of a building with markers&#10;&#10;Description automatically generated">
            <a:extLst>
              <a:ext uri="{FF2B5EF4-FFF2-40B4-BE49-F238E27FC236}">
                <a16:creationId xmlns:a16="http://schemas.microsoft.com/office/drawing/2014/main" id="{913BCAFB-9457-93DB-8442-3C9C6A922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6853698" y="2038178"/>
            <a:ext cx="3493670" cy="2781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611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E3402-336A-FE00-1456-60D04137F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Guiding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FB69F-8387-ED29-CB77-CD752747D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the City produce a proactive approach regarding speeding and pedestrian safety to respond to a resident’s request to install a Stop Sign at the intersection of Camino Colegio and </a:t>
            </a:r>
            <a:r>
              <a:rPr lang="en-US" sz="3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Bodway</a:t>
            </a:r>
            <a:r>
              <a:rPr lang="en-US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906211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214435-0CCD-4DA1-F973-0DB898CC5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5186423"/>
            <a:ext cx="7886700" cy="111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u="sng" dirty="0">
                <a:latin typeface="Raleway" panose="020B0503030101060003" pitchFamily="34" charset="0"/>
              </a:rPr>
              <a:t>The Community Square</a:t>
            </a:r>
            <a:br>
              <a:rPr lang="en-US" sz="4000" u="sng" dirty="0">
                <a:latin typeface="Raleway" panose="020B0503030101060003" pitchFamily="34" charset="0"/>
              </a:rPr>
            </a:br>
            <a:r>
              <a:rPr lang="en-US" sz="2800" i="1" u="sng" dirty="0">
                <a:latin typeface="Raleway" panose="020B0503030101060003" pitchFamily="34" charset="0"/>
              </a:rPr>
              <a:t>“Music on the Square”</a:t>
            </a:r>
            <a:endParaRPr lang="en-US" sz="3100" i="1" u="sng" dirty="0">
              <a:latin typeface="Raleway" panose="020B05030301010600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E9059D-E534-F2C1-C3F6-03E7CB9C3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BC410EEA-824F-4D46-AFE7-60426C8C06B0}" type="slidenum">
              <a:rPr lang="en-US"/>
              <a:pPr defTabSz="457200">
                <a:spcAft>
                  <a:spcPts val="600"/>
                </a:spcAft>
              </a:pPr>
              <a:t>30</a:t>
            </a:fld>
            <a:endParaRPr lang="en-US"/>
          </a:p>
        </p:txBody>
      </p:sp>
      <p:pic>
        <p:nvPicPr>
          <p:cNvPr id="7" name="Picture 6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2CA5AB7F-272D-FD99-AF2A-E39B878C85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8656811">
            <a:off x="9824203" y="5265258"/>
            <a:ext cx="614108" cy="888401"/>
          </a:xfrm>
          <a:prstGeom prst="rect">
            <a:avLst/>
          </a:prstGeom>
        </p:spPr>
      </p:pic>
      <p:pic>
        <p:nvPicPr>
          <p:cNvPr id="5" name="Picture 4" descr="Aerial view of a city&#10;&#10;Description automatically generated">
            <a:extLst>
              <a:ext uri="{FF2B5EF4-FFF2-40B4-BE49-F238E27FC236}">
                <a16:creationId xmlns:a16="http://schemas.microsoft.com/office/drawing/2014/main" id="{47D80B81-B893-49D6-A27E-E1976DDD4F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14424" r="12813" b="13294"/>
          <a:stretch/>
        </p:blipFill>
        <p:spPr>
          <a:xfrm>
            <a:off x="1524000" y="0"/>
            <a:ext cx="9140818" cy="5162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579C6B-3475-61C1-4EED-24F55517EC0C}"/>
              </a:ext>
            </a:extLst>
          </p:cNvPr>
          <p:cNvSpPr txBox="1"/>
          <p:nvPr/>
        </p:nvSpPr>
        <p:spPr>
          <a:xfrm>
            <a:off x="1524002" y="6457890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600" dirty="0">
                <a:latin typeface="Raleway" panose="020B0503030101060003" pitchFamily="34" charset="0"/>
              </a:rPr>
              <a:t>CONCEPTUAL</a:t>
            </a:r>
          </a:p>
        </p:txBody>
      </p:sp>
    </p:spTree>
    <p:extLst>
      <p:ext uri="{BB962C8B-B14F-4D97-AF65-F5344CB8AC3E}">
        <p14:creationId xmlns:p14="http://schemas.microsoft.com/office/powerpoint/2010/main" val="568674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214435-0CCD-4DA1-F973-0DB898CC5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5186423"/>
            <a:ext cx="7886700" cy="111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u="sng" dirty="0">
                <a:latin typeface="Raleway" panose="020B0503030101060003" pitchFamily="34" charset="0"/>
              </a:rPr>
              <a:t>The Community Square</a:t>
            </a:r>
            <a:br>
              <a:rPr lang="en-US" sz="4000" u="sng" dirty="0">
                <a:latin typeface="Raleway" panose="020B0503030101060003" pitchFamily="34" charset="0"/>
              </a:rPr>
            </a:br>
            <a:r>
              <a:rPr lang="en-US" sz="2800" i="1" u="sng" dirty="0">
                <a:latin typeface="Raleway" panose="020B0503030101060003" pitchFamily="34" charset="0"/>
              </a:rPr>
              <a:t>“Movie Night and Evening Farmer’s Market”</a:t>
            </a:r>
            <a:endParaRPr lang="en-US" sz="4000" u="sng" dirty="0">
              <a:latin typeface="Raleway" panose="020B05030301010600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E9059D-E534-F2C1-C3F6-03E7CB9C3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BC410EEA-824F-4D46-AFE7-60426C8C06B0}" type="slidenum">
              <a:rPr lang="en-US"/>
              <a:pPr defTabSz="457200">
                <a:spcAft>
                  <a:spcPts val="600"/>
                </a:spcAft>
              </a:pPr>
              <a:t>31</a:t>
            </a:fld>
            <a:endParaRPr lang="en-US"/>
          </a:p>
        </p:txBody>
      </p:sp>
      <p:pic>
        <p:nvPicPr>
          <p:cNvPr id="5" name="Picture 4" descr="Aerial view of a city at night&#10;&#10;Description automatically generated">
            <a:extLst>
              <a:ext uri="{FF2B5EF4-FFF2-40B4-BE49-F238E27FC236}">
                <a16:creationId xmlns:a16="http://schemas.microsoft.com/office/drawing/2014/main" id="{754813B6-5391-14C8-AC91-1348DC2B14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14714" r="12604" b="13778"/>
          <a:stretch/>
        </p:blipFill>
        <p:spPr>
          <a:xfrm>
            <a:off x="1524550" y="1"/>
            <a:ext cx="9143450" cy="5095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620C91-C827-26FB-B87C-CD43F7FCA30A}"/>
              </a:ext>
            </a:extLst>
          </p:cNvPr>
          <p:cNvSpPr txBox="1"/>
          <p:nvPr/>
        </p:nvSpPr>
        <p:spPr>
          <a:xfrm>
            <a:off x="1524002" y="6457890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600" dirty="0">
                <a:latin typeface="Raleway" panose="020B0503030101060003" pitchFamily="34" charset="0"/>
              </a:rPr>
              <a:t>CONCEPTUAL</a:t>
            </a:r>
          </a:p>
        </p:txBody>
      </p:sp>
    </p:spTree>
    <p:extLst>
      <p:ext uri="{BB962C8B-B14F-4D97-AF65-F5344CB8AC3E}">
        <p14:creationId xmlns:p14="http://schemas.microsoft.com/office/powerpoint/2010/main" val="3212099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214435-0CCD-4DA1-F973-0DB898CC5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5186423"/>
            <a:ext cx="7886700" cy="111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u="sng" dirty="0">
                <a:latin typeface="Raleway" panose="020B0503030101060003" pitchFamily="34" charset="0"/>
              </a:rPr>
              <a:t>The Retail Core</a:t>
            </a:r>
            <a:br>
              <a:rPr lang="en-US" sz="4000" u="sng" dirty="0">
                <a:latin typeface="Raleway" panose="020B0503030101060003" pitchFamily="34" charset="0"/>
              </a:rPr>
            </a:br>
            <a:r>
              <a:rPr lang="en-US" sz="2800" i="1" u="sng" dirty="0">
                <a:latin typeface="Raleway" panose="020B0503030101060003" pitchFamily="34" charset="0"/>
              </a:rPr>
              <a:t>“Sidewalk seating at the Grill”</a:t>
            </a:r>
            <a:endParaRPr lang="en-US" sz="4000" i="1" u="sng" dirty="0">
              <a:latin typeface="Raleway" panose="020B05030301010600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E9059D-E534-F2C1-C3F6-03E7CB9C3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BC410EEA-824F-4D46-AFE7-60426C8C06B0}" type="slidenum">
              <a:rPr lang="en-US"/>
              <a:pPr defTabSz="457200">
                <a:spcAft>
                  <a:spcPts val="600"/>
                </a:spcAft>
              </a:pPr>
              <a:t>32</a:t>
            </a:fld>
            <a:endParaRPr lang="en-US"/>
          </a:p>
        </p:txBody>
      </p:sp>
      <p:pic>
        <p:nvPicPr>
          <p:cNvPr id="6" name="Picture 5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1DEB6837-500D-DF66-EC61-B049C3BD07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3390593">
            <a:off x="9824203" y="5265258"/>
            <a:ext cx="614108" cy="888401"/>
          </a:xfrm>
          <a:prstGeom prst="rect">
            <a:avLst/>
          </a:prstGeom>
        </p:spPr>
      </p:pic>
      <p:pic>
        <p:nvPicPr>
          <p:cNvPr id="5" name="Picture 4" descr="A building with people outside&#10;&#10;Description automatically generated">
            <a:extLst>
              <a:ext uri="{FF2B5EF4-FFF2-40B4-BE49-F238E27FC236}">
                <a16:creationId xmlns:a16="http://schemas.microsoft.com/office/drawing/2014/main" id="{87CB44B0-7362-6888-7F4E-D62976A2B0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4905" r="12604" b="13295"/>
          <a:stretch/>
        </p:blipFill>
        <p:spPr>
          <a:xfrm>
            <a:off x="1552575" y="9526"/>
            <a:ext cx="9117384" cy="51213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BC6DF7-AC0B-7233-0ECE-1D40F78B6661}"/>
              </a:ext>
            </a:extLst>
          </p:cNvPr>
          <p:cNvSpPr txBox="1"/>
          <p:nvPr/>
        </p:nvSpPr>
        <p:spPr>
          <a:xfrm>
            <a:off x="1524002" y="6457890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600" dirty="0">
                <a:latin typeface="Raleway" panose="020B0503030101060003" pitchFamily="34" charset="0"/>
              </a:rPr>
              <a:t>CONCEPTUAL</a:t>
            </a:r>
          </a:p>
        </p:txBody>
      </p:sp>
    </p:spTree>
    <p:extLst>
      <p:ext uri="{BB962C8B-B14F-4D97-AF65-F5344CB8AC3E}">
        <p14:creationId xmlns:p14="http://schemas.microsoft.com/office/powerpoint/2010/main" val="34573301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214435-0CCD-4DA1-F973-0DB898CC5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5186423"/>
            <a:ext cx="7886700" cy="111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u="sng" dirty="0">
                <a:latin typeface="Raleway" panose="020B0503030101060003" pitchFamily="34" charset="0"/>
              </a:rPr>
              <a:t>Residential View</a:t>
            </a:r>
            <a:br>
              <a:rPr lang="en-US" sz="4000" u="sng" dirty="0">
                <a:latin typeface="Raleway" panose="020B0503030101060003" pitchFamily="34" charset="0"/>
              </a:rPr>
            </a:br>
            <a:r>
              <a:rPr lang="en-US" sz="2800" i="1" u="sng" dirty="0">
                <a:latin typeface="Raleway" panose="020B0503030101060003" pitchFamily="34" charset="0"/>
              </a:rPr>
              <a:t>“Downtown living”</a:t>
            </a:r>
            <a:endParaRPr lang="en-US" sz="4000" i="1" u="sng" dirty="0">
              <a:latin typeface="Raleway" panose="020B05030301010600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E9059D-E534-F2C1-C3F6-03E7CB9C3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BC410EEA-824F-4D46-AFE7-60426C8C06B0}" type="slidenum">
              <a:rPr lang="en-US"/>
              <a:pPr defTabSz="457200">
                <a:spcAft>
                  <a:spcPts val="600"/>
                </a:spcAft>
              </a:pPr>
              <a:t>33</a:t>
            </a:fld>
            <a:endParaRPr lang="en-US"/>
          </a:p>
        </p:txBody>
      </p:sp>
      <p:pic>
        <p:nvPicPr>
          <p:cNvPr id="6" name="Picture 5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C2D50FCE-F0AB-413D-8278-38E2569E0B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146450">
            <a:off x="9824203" y="5265258"/>
            <a:ext cx="614108" cy="888401"/>
          </a:xfrm>
          <a:prstGeom prst="rect">
            <a:avLst/>
          </a:prstGeom>
        </p:spPr>
      </p:pic>
      <p:pic>
        <p:nvPicPr>
          <p:cNvPr id="5" name="Picture 4" descr="A building with many balconies&#10;&#10;Description automatically generated">
            <a:extLst>
              <a:ext uri="{FF2B5EF4-FFF2-40B4-BE49-F238E27FC236}">
                <a16:creationId xmlns:a16="http://schemas.microsoft.com/office/drawing/2014/main" id="{FBF34F16-3620-6700-5C6B-1566F39CD0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14744" r="12708" b="13940"/>
          <a:stretch/>
        </p:blipFill>
        <p:spPr>
          <a:xfrm>
            <a:off x="1524001" y="0"/>
            <a:ext cx="9150837" cy="5086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F2738C-CC8A-2DE9-7C24-EF6845668468}"/>
              </a:ext>
            </a:extLst>
          </p:cNvPr>
          <p:cNvSpPr txBox="1"/>
          <p:nvPr/>
        </p:nvSpPr>
        <p:spPr>
          <a:xfrm>
            <a:off x="1524002" y="6457890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600" dirty="0">
                <a:latin typeface="Raleway" panose="020B0503030101060003" pitchFamily="34" charset="0"/>
              </a:rPr>
              <a:t>CONCEPTUAL</a:t>
            </a:r>
          </a:p>
        </p:txBody>
      </p:sp>
    </p:spTree>
    <p:extLst>
      <p:ext uri="{BB962C8B-B14F-4D97-AF65-F5344CB8AC3E}">
        <p14:creationId xmlns:p14="http://schemas.microsoft.com/office/powerpoint/2010/main" val="22830065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CFD2EB-7BF6-4D96-A58A-0D94AC264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Raleway" panose="020B0503030101060003" pitchFamily="34" charset="0"/>
              </a:rPr>
              <a:t>Proposed RFQ Schedule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ED1137-CF95-48C1-9C7B-1C5FDC0D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>
                <a:latin typeface="Sen" panose="00000500000000000000" pitchFamily="50" charset="0"/>
              </a:rPr>
              <a:pPr/>
              <a:t>34</a:t>
            </a:fld>
            <a:endParaRPr lang="en-US">
              <a:latin typeface="Sen" panose="00000500000000000000" pitchFamily="50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1EE8A32-6F5E-D7E9-E5D4-A448BE0804D0}"/>
              </a:ext>
            </a:extLst>
          </p:cNvPr>
          <p:cNvGraphicFramePr/>
          <p:nvPr/>
        </p:nvGraphicFramePr>
        <p:xfrm>
          <a:off x="1524000" y="1385277"/>
          <a:ext cx="91440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979953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CFD2EB-7BF6-4D96-A58A-0D94AC264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Raleway" panose="020B0503030101060003" pitchFamily="34" charset="0"/>
              </a:rPr>
              <a:t>Conclusion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E86794-CCAB-41EE-A6AB-2C9C90568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81328"/>
            <a:ext cx="8534400" cy="492661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Raleway" panose="020B0503030101060003" pitchFamily="34" charset="0"/>
              </a:rPr>
              <a:t>Goal:  Develop a vibrant transit-oriented, mixed-used community for generations to enjoy!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Raleway" panose="020B0503030101060003" pitchFamily="34" charset="0"/>
              </a:rPr>
              <a:t>Establish a public-private partnership with an experienced and financially capable developer(s)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Raleway" panose="020B0503030101060003" pitchFamily="34" charset="0"/>
              </a:rPr>
              <a:t>Remain flexible with conceptual site plan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Raleway" panose="020B0503030101060003" pitchFamily="34" charset="0"/>
              </a:rPr>
              <a:t>Coordinate naming of project with selected developer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Raleway" panose="020B0503030101060003" pitchFamily="34" charset="0"/>
              </a:rPr>
              <a:t>Research and procure funding opportunities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Raleway" panose="020B0503030101060003" pitchFamily="34" charset="0"/>
              </a:rPr>
              <a:t>Release RFQ by no later than November 1, 2023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Raleway" panose="020B0503030101060003" pitchFamily="34" charset="0"/>
              </a:rPr>
              <a:t>Select developer by no later than June 2024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 dirty="0">
              <a:latin typeface="Raleway" panose="020B05030301010600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ED1137-CF95-48C1-9C7B-1C5FDC0D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>
                <a:latin typeface="Sen" panose="00000500000000000000" pitchFamily="50" charset="0"/>
              </a:rPr>
              <a:pPr/>
              <a:t>35</a:t>
            </a:fld>
            <a:endParaRPr lang="en-US" dirty="0">
              <a:latin typeface="Sen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3434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5297762" y="640080"/>
            <a:ext cx="6251110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5400" b="1">
                <a:latin typeface="Raleway" panose="020B0503030101060003" pitchFamily="34" charset="0"/>
              </a:rPr>
              <a:t>Questions?</a:t>
            </a:r>
          </a:p>
        </p:txBody>
      </p:sp>
      <p:pic>
        <p:nvPicPr>
          <p:cNvPr id="6" name="Picture 5" descr="Yellow question mark">
            <a:extLst>
              <a:ext uri="{FF2B5EF4-FFF2-40B4-BE49-F238E27FC236}">
                <a16:creationId xmlns:a16="http://schemas.microsoft.com/office/drawing/2014/main" id="{4B2945D3-BD17-00A4-EFC6-4E7953C70F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01" r="1215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5292C34-3E5E-4BA5-AF54-F1601B144FB0}" type="slidenum">
              <a:rPr lang="en-US">
                <a:latin typeface="Sen" panose="00000500000000000000" pitchFamily="50" charset="0"/>
              </a:rPr>
              <a:pPr>
                <a:spcAft>
                  <a:spcPts val="600"/>
                </a:spcAft>
              </a:pPr>
              <a:t>36</a:t>
            </a:fld>
            <a:endParaRPr lang="en-US">
              <a:latin typeface="Sen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7031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87B71-6559-1128-42A6-35E743380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 Questions/Topics/Notes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56498-4B11-FA12-0173-1ADE517C0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Can we examine better speed control options on Lancaster Dr?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Can we examine a better crosswalk at the 4-way stop at Lancaster Dr/Liman Way?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can we do about the SOMO Development and the preservation of the wetlands?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Is there a way to limit the height of the SOMO development?</a:t>
            </a:r>
          </a:p>
        </p:txBody>
      </p:sp>
    </p:spTree>
    <p:extLst>
      <p:ext uri="{BB962C8B-B14F-4D97-AF65-F5344CB8AC3E}">
        <p14:creationId xmlns:p14="http://schemas.microsoft.com/office/powerpoint/2010/main" val="2329185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78A61-B76B-7AA4-6C4D-4B252A37A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Previous Work Completed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7F164-7E3F-AF1F-87B5-E6DCC4134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282" y="1816294"/>
            <a:ext cx="5914938" cy="497639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March 17, 2023 – City replaced developer installed lighted pedestrian crossing with a </a:t>
            </a:r>
            <a:r>
              <a:rPr lang="en-US" b="0" i="0" u="none" strike="noStrike" dirty="0">
                <a:effectLst/>
              </a:rPr>
              <a:t>Rectangular Rapid-Flashing Beacon (RRFB) </a:t>
            </a:r>
          </a:p>
          <a:p>
            <a:pPr lvl="1"/>
            <a:r>
              <a:rPr lang="en-US" strike="noStrike" dirty="0">
                <a:effectLst/>
              </a:rPr>
              <a:t>Why?</a:t>
            </a:r>
          </a:p>
          <a:p>
            <a:pPr lvl="2"/>
            <a:r>
              <a:rPr lang="en-US" dirty="0"/>
              <a:t>RRFBs are particularly effective at multilane crossings with speed limits less than 40 mph.</a:t>
            </a:r>
          </a:p>
          <a:p>
            <a:pPr lvl="2"/>
            <a:r>
              <a:rPr lang="en-US" dirty="0"/>
              <a:t>Research indicates RRFBs can result in motorist yielding rates as high as 98 percent at marked crosswalks.</a:t>
            </a:r>
          </a:p>
          <a:p>
            <a:pPr lvl="2"/>
            <a:r>
              <a:rPr lang="en-US" strike="noStrike" dirty="0">
                <a:effectLst/>
              </a:rPr>
              <a:t>Developer installed pedestrian crossing was not well lit</a:t>
            </a:r>
          </a:p>
          <a:p>
            <a:pPr lvl="2"/>
            <a:endParaRPr lang="en-US" dirty="0"/>
          </a:p>
          <a:p>
            <a:r>
              <a:rPr lang="en-US" strike="noStrike" dirty="0">
                <a:effectLst/>
              </a:rPr>
              <a:t>March 17, 2023 – City Removed Center Median trees on </a:t>
            </a:r>
            <a:r>
              <a:rPr lang="en-US" strike="noStrike" dirty="0" err="1">
                <a:effectLst/>
              </a:rPr>
              <a:t>Bodway</a:t>
            </a:r>
            <a:endParaRPr lang="en-US" strike="noStrike" dirty="0">
              <a:effectLst/>
            </a:endParaRPr>
          </a:p>
          <a:p>
            <a:pPr lvl="1"/>
            <a:r>
              <a:rPr lang="en-US" dirty="0"/>
              <a:t>Why?</a:t>
            </a:r>
          </a:p>
          <a:p>
            <a:pPr lvl="2"/>
            <a:r>
              <a:rPr lang="en-US" dirty="0"/>
              <a:t>To improve visibility at the intersection of </a:t>
            </a:r>
            <a:r>
              <a:rPr lang="en-US" dirty="0" err="1"/>
              <a:t>Bodway</a:t>
            </a:r>
            <a:r>
              <a:rPr lang="en-US" dirty="0"/>
              <a:t> and Camino Colegio</a:t>
            </a:r>
          </a:p>
          <a:p>
            <a:pPr lvl="2"/>
            <a:endParaRPr lang="en-US" strike="noStrike" dirty="0">
              <a:effectLst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/>
          </a:p>
        </p:txBody>
      </p:sp>
      <p:pic>
        <p:nvPicPr>
          <p:cNvPr id="1026" name="Picture 2" descr="ELTEC Rectangular Rapid Flashing Beacons (RRFB) | Crosswalk Beacon">
            <a:extLst>
              <a:ext uri="{FF2B5EF4-FFF2-40B4-BE49-F238E27FC236}">
                <a16:creationId xmlns:a16="http://schemas.microsoft.com/office/drawing/2014/main" id="{5F3308E1-2F5E-D3AC-FE82-4BB5B590A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823" y="1007706"/>
            <a:ext cx="3631941" cy="484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314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78A61-B76B-7AA4-6C4D-4B252A37A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Why Can’t We Put a Stop Sign @ </a:t>
            </a:r>
            <a:r>
              <a:rPr lang="en-US" b="1" u="sng" dirty="0" err="1"/>
              <a:t>Bodway</a:t>
            </a:r>
            <a:r>
              <a:rPr lang="en-US" b="1" u="sng" dirty="0"/>
              <a:t>/Camino Colegio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9C2957-0DA4-831A-FE76-7A87A5B69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Does not meet the threshold for a Stop Sign per CA MUTCD requirements</a:t>
            </a:r>
          </a:p>
          <a:p>
            <a:pPr lvl="1"/>
            <a:r>
              <a:rPr lang="en-US" dirty="0"/>
              <a:t>There have only been 3 collisions in a 7-year (2016-2023) period (MUTCD standard is 5 crashes per 1 year).</a:t>
            </a:r>
          </a:p>
          <a:p>
            <a:pPr lvl="1"/>
            <a:r>
              <a:rPr lang="en-US" dirty="0"/>
              <a:t>Speed limit is 35…average speed was measured at 36 with 41 as the highest average (only 6 mph over)</a:t>
            </a:r>
          </a:p>
          <a:p>
            <a:r>
              <a:rPr lang="en-US" dirty="0"/>
              <a:t>Placing a stop sign where one is not needed is not legally enforceable.</a:t>
            </a:r>
          </a:p>
          <a:p>
            <a:pPr lvl="1"/>
            <a:r>
              <a:rPr lang="en-US" dirty="0"/>
              <a:t>Because the intersection does not meet the CA MUTCD threshold, there is a potential for someone taking legal action if they receive a speeding ticket/stop sign ticket.</a:t>
            </a:r>
          </a:p>
          <a:p>
            <a:r>
              <a:rPr lang="en-US" dirty="0"/>
              <a:t>Placing a stop sign where one is not needed also sets a bad City precedent</a:t>
            </a:r>
          </a:p>
          <a:p>
            <a:pPr lvl="1"/>
            <a:r>
              <a:rPr lang="en-US" dirty="0"/>
              <a:t>Anyone who believes speeding is an issue would demand to have a stop sign</a:t>
            </a:r>
          </a:p>
          <a:p>
            <a:pPr lvl="1"/>
            <a:r>
              <a:rPr lang="en-US" dirty="0"/>
              <a:t>Would require a lot of time and money to do this for every resident who thought a stop sign was warranted in their respective location.</a:t>
            </a:r>
          </a:p>
          <a:p>
            <a:r>
              <a:rPr lang="en-US" dirty="0"/>
              <a:t>Stop Signs are not meant to be speed control; they are used to control right of way</a:t>
            </a:r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769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D37A1-A61D-C1A1-AB87-FD8480A73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Potential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983DC-292D-739A-28EA-DAA2870A6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City can start exploring these potential solutions to the speeding and pedestrian safety complaint at </a:t>
            </a:r>
            <a:r>
              <a:rPr lang="en-US" dirty="0" err="1"/>
              <a:t>Bodway</a:t>
            </a:r>
            <a:r>
              <a:rPr lang="en-US" dirty="0"/>
              <a:t>/Camino Colegio. </a:t>
            </a:r>
          </a:p>
          <a:p>
            <a:r>
              <a:rPr lang="en-US" dirty="0"/>
              <a:t>These ideas will need to be fleshed out to determine the most effective and efficient solution.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762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D37A1-A61D-C1A1-AB87-FD8480A73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Potential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983DC-292D-739A-28EA-DAA2870A6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8885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Adding a “this is your speed” radar device.</a:t>
            </a:r>
          </a:p>
          <a:p>
            <a:pPr lvl="1"/>
            <a:r>
              <a:rPr lang="en-US" dirty="0"/>
              <a:t>A temporary one can be installed</a:t>
            </a:r>
          </a:p>
          <a:p>
            <a:pPr lvl="1"/>
            <a:r>
              <a:rPr lang="en-US" dirty="0"/>
              <a:t>Recommend a permanent solar powered device for permanent installation</a:t>
            </a:r>
          </a:p>
          <a:p>
            <a:pPr lvl="1"/>
            <a:r>
              <a:rPr lang="en-US" dirty="0"/>
              <a:t>Set the blinking threshold at 36, set the red and blue lights (slow down) at 40 mph</a:t>
            </a:r>
          </a:p>
          <a:p>
            <a:r>
              <a:rPr lang="en-US" dirty="0"/>
              <a:t>Conduct a “line of sight” study to determine if trees need to be trimmed to improve driver visibility</a:t>
            </a:r>
          </a:p>
          <a:p>
            <a:r>
              <a:rPr lang="en-US" dirty="0"/>
              <a:t>Add “Speed Reduction Markings”</a:t>
            </a:r>
          </a:p>
          <a:p>
            <a:pPr lvl="1"/>
            <a:r>
              <a:rPr lang="en-US" dirty="0"/>
              <a:t>A pattern of progressively reduced spacing to give drivers the impression that their speed is increasing</a:t>
            </a:r>
          </a:p>
          <a:p>
            <a:pPr lvl="1"/>
            <a:r>
              <a:rPr lang="en-US" dirty="0"/>
              <a:t>HOWEVER – guidance states “speed reduction markings should not be used on long sections of roadway or in areas frequented by local drivers”</a:t>
            </a:r>
          </a:p>
          <a:p>
            <a:pPr lvl="1"/>
            <a:endParaRPr lang="en-US" dirty="0"/>
          </a:p>
        </p:txBody>
      </p:sp>
      <p:pic>
        <p:nvPicPr>
          <p:cNvPr id="2054" name="Picture 6" descr="SafePace Radar Speed Signs">
            <a:extLst>
              <a:ext uri="{FF2B5EF4-FFF2-40B4-BE49-F238E27FC236}">
                <a16:creationId xmlns:a16="http://schemas.microsoft.com/office/drawing/2014/main" id="{B8675E87-F340-587F-15F7-D2D00B8FC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016" y="687387"/>
            <a:ext cx="4065134" cy="22764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1">
            <a:extLst>
              <a:ext uri="{FF2B5EF4-FFF2-40B4-BE49-F238E27FC236}">
                <a16:creationId xmlns:a16="http://schemas.microsoft.com/office/drawing/2014/main" id="{EC06BE3D-7B21-45C1-B39B-58E3B967B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016" y="4151200"/>
            <a:ext cx="4065134" cy="215248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436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D37A1-A61D-C1A1-AB87-FD8480A73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Potential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983DC-292D-739A-28EA-DAA2870A6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888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Add yellow flashing lights for North/Southbound traffic on </a:t>
            </a:r>
            <a:r>
              <a:rPr lang="en-US" dirty="0" err="1"/>
              <a:t>Bodway</a:t>
            </a:r>
            <a:endParaRPr lang="en-US" dirty="0"/>
          </a:p>
          <a:p>
            <a:pPr lvl="1"/>
            <a:r>
              <a:rPr lang="en-US" dirty="0"/>
              <a:t>Yellow lights would turn on when vehicle pulls up to Camino Colegio stop sign</a:t>
            </a:r>
          </a:p>
          <a:p>
            <a:r>
              <a:rPr lang="en-US" dirty="0"/>
              <a:t>Roundabout installation at Valley House/</a:t>
            </a:r>
            <a:r>
              <a:rPr lang="en-US" dirty="0" err="1"/>
              <a:t>Bodway</a:t>
            </a:r>
            <a:endParaRPr lang="en-US" dirty="0"/>
          </a:p>
          <a:p>
            <a:pPr lvl="1"/>
            <a:r>
              <a:rPr lang="en-US" dirty="0"/>
              <a:t>Already designed</a:t>
            </a:r>
            <a:r>
              <a:rPr lang="en-US"/>
              <a:t>, will be paid for by SOMO.</a:t>
            </a:r>
            <a:endParaRPr lang="en-US" dirty="0"/>
          </a:p>
          <a:p>
            <a:r>
              <a:rPr lang="en-US" dirty="0"/>
              <a:t>Roundabout installation at </a:t>
            </a:r>
            <a:r>
              <a:rPr lang="en-US" dirty="0" err="1"/>
              <a:t>Bodway</a:t>
            </a:r>
            <a:r>
              <a:rPr lang="en-US" dirty="0"/>
              <a:t>/Camino Colegio</a:t>
            </a:r>
          </a:p>
          <a:p>
            <a:pPr lvl="1"/>
            <a:r>
              <a:rPr lang="en-US" dirty="0"/>
              <a:t>Was previously looked at, needs funding</a:t>
            </a:r>
          </a:p>
          <a:p>
            <a:pPr lvl="1"/>
            <a:r>
              <a:rPr lang="en-US" dirty="0"/>
              <a:t>Interim solution – We can stripe and add a curb for an inexpensive roundabout (Petaluma shown)</a:t>
            </a:r>
          </a:p>
          <a:p>
            <a:pPr lvl="1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6E2898-C4B8-ECE0-4E6F-DA33D9EEA33C}"/>
              </a:ext>
            </a:extLst>
          </p:cNvPr>
          <p:cNvGrpSpPr/>
          <p:nvPr/>
        </p:nvGrpSpPr>
        <p:grpSpPr>
          <a:xfrm>
            <a:off x="8106507" y="1027906"/>
            <a:ext cx="3000925" cy="2632238"/>
            <a:chOff x="3416174" y="952093"/>
            <a:chExt cx="6592220" cy="58301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0B37A1-65C4-1D8D-7BF6-993C3C7A8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6174" y="952093"/>
              <a:ext cx="6592220" cy="58301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098" name="Picture 2" descr="Blogography × Yellow">
              <a:extLst>
                <a:ext uri="{FF2B5EF4-FFF2-40B4-BE49-F238E27FC236}">
                  <a16:creationId xmlns:a16="http://schemas.microsoft.com/office/drawing/2014/main" id="{BD1100A5-1848-E008-1D9A-092796AC10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3" r="5528" b="29055"/>
            <a:stretch/>
          </p:blipFill>
          <p:spPr bwMode="auto">
            <a:xfrm>
              <a:off x="7053260" y="4001294"/>
              <a:ext cx="500065" cy="5340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Blogography × Yellow">
              <a:extLst>
                <a:ext uri="{FF2B5EF4-FFF2-40B4-BE49-F238E27FC236}">
                  <a16:creationId xmlns:a16="http://schemas.microsoft.com/office/drawing/2014/main" id="{A47E23E8-FA5F-6CF8-D7B7-E07F8D1CCF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3" r="5528" b="29055"/>
            <a:stretch/>
          </p:blipFill>
          <p:spPr bwMode="auto">
            <a:xfrm rot="10800000">
              <a:off x="6553195" y="3173799"/>
              <a:ext cx="500065" cy="5340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A yellow car with black outline&#10;&#10;Description automatically generated">
              <a:extLst>
                <a:ext uri="{FF2B5EF4-FFF2-40B4-BE49-F238E27FC236}">
                  <a16:creationId xmlns:a16="http://schemas.microsoft.com/office/drawing/2014/main" id="{565C39FF-EEDE-EEAC-CF92-53FCE8EA5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 rot="5400000" flipH="1">
              <a:off x="6052185" y="4009028"/>
              <a:ext cx="259080" cy="5715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C51D311-4306-41F9-61D5-0065F53E5726}"/>
                </a:ext>
              </a:extLst>
            </p:cNvPr>
            <p:cNvCxnSpPr/>
            <p:nvPr/>
          </p:nvCxnSpPr>
          <p:spPr>
            <a:xfrm>
              <a:off x="6553195" y="3707810"/>
              <a:ext cx="0" cy="827495"/>
            </a:xfrm>
            <a:prstGeom prst="line">
              <a:avLst/>
            </a:prstGeom>
            <a:ln w="762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65F58DA-F7C3-2184-E3AA-4C501E066860}"/>
              </a:ext>
            </a:extLst>
          </p:cNvPr>
          <p:cNvSpPr txBox="1"/>
          <p:nvPr/>
        </p:nvSpPr>
        <p:spPr>
          <a:xfrm>
            <a:off x="8140488" y="3116085"/>
            <a:ext cx="150788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Vehicle trips yellow light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84421B-B9AF-2177-993E-F35ACC7BC388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8894429" y="2513187"/>
            <a:ext cx="640120" cy="602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cip bassett and upham">
            <a:extLst>
              <a:ext uri="{FF2B5EF4-FFF2-40B4-BE49-F238E27FC236}">
                <a16:creationId xmlns:a16="http://schemas.microsoft.com/office/drawing/2014/main" id="{47986BCE-ABD4-F025-D595-EACA7D668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13" y="3900019"/>
            <a:ext cx="3786188" cy="214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79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BE3AB7-D268-8F13-20E3-E744F1FD9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19" y="0"/>
            <a:ext cx="10278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1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1978</Words>
  <Application>Microsoft Office PowerPoint</Application>
  <PresentationFormat>Widescreen</PresentationFormat>
  <Paragraphs>239</Paragraphs>
  <Slides>37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Calibri Light</vt:lpstr>
      <vt:lpstr>Raleway</vt:lpstr>
      <vt:lpstr>Sen</vt:lpstr>
      <vt:lpstr>Wingdings</vt:lpstr>
      <vt:lpstr>Office Theme</vt:lpstr>
      <vt:lpstr>Acrobat Document</vt:lpstr>
      <vt:lpstr>District 2 (L, M, R, W) Neighborhood Meeting</vt:lpstr>
      <vt:lpstr>Bodway/Camino Colegio/Valley House Traffic</vt:lpstr>
      <vt:lpstr>Guiding Question</vt:lpstr>
      <vt:lpstr>Previous Work Completed</vt:lpstr>
      <vt:lpstr>Why Can’t We Put a Stop Sign @ Bodway/Camino Colegio</vt:lpstr>
      <vt:lpstr>Potential Solutions</vt:lpstr>
      <vt:lpstr>Potential Solutions</vt:lpstr>
      <vt:lpstr>Potential Solutions</vt:lpstr>
      <vt:lpstr>PowerPoint Presentation</vt:lpstr>
      <vt:lpstr>PowerPoint Presentation</vt:lpstr>
      <vt:lpstr>PowerPoint Presentation</vt:lpstr>
      <vt:lpstr>Neighborhood Public Improvements L, M, R, W Neighborhoods (District 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SOMO Village Update</vt:lpstr>
      <vt:lpstr>PowerPoint Presentation</vt:lpstr>
      <vt:lpstr>Downtown Rohnert Park Update &amp; Request for Qualifications (RFQ) Highlights</vt:lpstr>
      <vt:lpstr>Background</vt:lpstr>
      <vt:lpstr>PowerPoint Presentation</vt:lpstr>
      <vt:lpstr>Key Elements of Project Solicitation </vt:lpstr>
      <vt:lpstr>City Commitments to Project</vt:lpstr>
      <vt:lpstr>Selection Criteria </vt:lpstr>
      <vt:lpstr>Sustainability Considerations</vt:lpstr>
      <vt:lpstr>Labor Workforce Protections </vt:lpstr>
      <vt:lpstr>Labor Workforce Protections (cont’d) </vt:lpstr>
      <vt:lpstr>Development Concepts &amp; Renderings</vt:lpstr>
      <vt:lpstr>The Community Square “Music on the Square”</vt:lpstr>
      <vt:lpstr>The Community Square “Movie Night and Evening Farmer’s Market”</vt:lpstr>
      <vt:lpstr>The Retail Core “Sidewalk seating at the Grill”</vt:lpstr>
      <vt:lpstr>Residential View “Downtown living”</vt:lpstr>
      <vt:lpstr>Proposed RFQ Schedule</vt:lpstr>
      <vt:lpstr>Conclusion</vt:lpstr>
      <vt:lpstr>Questions?</vt:lpstr>
      <vt:lpstr>Meeting Questions/Topics/Notes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Bodway/Camino Colegio Traffic Meeting</dc:title>
  <dc:creator>Carey, Paul</dc:creator>
  <cp:lastModifiedBy>Carey, Paul</cp:lastModifiedBy>
  <cp:revision>8</cp:revision>
  <dcterms:created xsi:type="dcterms:W3CDTF">2023-10-30T23:09:56Z</dcterms:created>
  <dcterms:modified xsi:type="dcterms:W3CDTF">2023-12-12T21:50:10Z</dcterms:modified>
</cp:coreProperties>
</file>